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2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259" r:id="rId4"/>
    <p:sldId id="270" r:id="rId5"/>
    <p:sldId id="334" r:id="rId6"/>
    <p:sldId id="260" r:id="rId7"/>
    <p:sldId id="320" r:id="rId8"/>
    <p:sldId id="276" r:id="rId9"/>
    <p:sldId id="261" r:id="rId10"/>
    <p:sldId id="281" r:id="rId11"/>
    <p:sldId id="282" r:id="rId12"/>
    <p:sldId id="317" r:id="rId13"/>
    <p:sldId id="267" r:id="rId14"/>
    <p:sldId id="291" r:id="rId15"/>
    <p:sldId id="283" r:id="rId16"/>
    <p:sldId id="292" r:id="rId17"/>
    <p:sldId id="335" r:id="rId18"/>
    <p:sldId id="288" r:id="rId19"/>
    <p:sldId id="295" r:id="rId20"/>
    <p:sldId id="338" r:id="rId21"/>
    <p:sldId id="293" r:id="rId22"/>
    <p:sldId id="339" r:id="rId23"/>
    <p:sldId id="327" r:id="rId24"/>
    <p:sldId id="340" r:id="rId25"/>
    <p:sldId id="332" r:id="rId26"/>
    <p:sldId id="337" r:id="rId27"/>
    <p:sldId id="269" r:id="rId28"/>
    <p:sldId id="31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5"/>
    <a:srgbClr val="FFEBFF"/>
    <a:srgbClr val="FFFFAF"/>
    <a:srgbClr val="FFE1FF"/>
    <a:srgbClr val="FFCCFF"/>
    <a:srgbClr val="FFFF99"/>
    <a:srgbClr val="9900CC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364" autoAdjust="0"/>
  </p:normalViewPr>
  <p:slideViewPr>
    <p:cSldViewPr snapToGrid="0">
      <p:cViewPr varScale="1">
        <p:scale>
          <a:sx n="66" d="100"/>
          <a:sy n="66" d="100"/>
        </p:scale>
        <p:origin x="1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91.wmf"/><Relationship Id="rId18" Type="http://schemas.openxmlformats.org/officeDocument/2006/relationships/image" Target="../media/image9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12" Type="http://schemas.openxmlformats.org/officeDocument/2006/relationships/image" Target="../media/image90.wmf"/><Relationship Id="rId17" Type="http://schemas.openxmlformats.org/officeDocument/2006/relationships/image" Target="../media/image95.wmf"/><Relationship Id="rId2" Type="http://schemas.openxmlformats.org/officeDocument/2006/relationships/image" Target="../media/image80.wmf"/><Relationship Id="rId16" Type="http://schemas.openxmlformats.org/officeDocument/2006/relationships/image" Target="../media/image94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11" Type="http://schemas.openxmlformats.org/officeDocument/2006/relationships/image" Target="../media/image89.wmf"/><Relationship Id="rId5" Type="http://schemas.openxmlformats.org/officeDocument/2006/relationships/image" Target="../media/image83.wmf"/><Relationship Id="rId15" Type="http://schemas.openxmlformats.org/officeDocument/2006/relationships/image" Target="../media/image93.wmf"/><Relationship Id="rId10" Type="http://schemas.openxmlformats.org/officeDocument/2006/relationships/image" Target="../media/image88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Relationship Id="rId14" Type="http://schemas.openxmlformats.org/officeDocument/2006/relationships/image" Target="../media/image9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image" Target="../media/image91.wmf"/><Relationship Id="rId18" Type="http://schemas.openxmlformats.org/officeDocument/2006/relationships/image" Target="../media/image104.wmf"/><Relationship Id="rId3" Type="http://schemas.openxmlformats.org/officeDocument/2006/relationships/image" Target="../media/image81.wmf"/><Relationship Id="rId7" Type="http://schemas.openxmlformats.org/officeDocument/2006/relationships/image" Target="../media/image100.wmf"/><Relationship Id="rId12" Type="http://schemas.openxmlformats.org/officeDocument/2006/relationships/image" Target="../media/image102.wmf"/><Relationship Id="rId17" Type="http://schemas.openxmlformats.org/officeDocument/2006/relationships/image" Target="../media/image103.wmf"/><Relationship Id="rId2" Type="http://schemas.openxmlformats.org/officeDocument/2006/relationships/image" Target="../media/image98.wmf"/><Relationship Id="rId16" Type="http://schemas.openxmlformats.org/officeDocument/2006/relationships/image" Target="../media/image94.wmf"/><Relationship Id="rId1" Type="http://schemas.openxmlformats.org/officeDocument/2006/relationships/image" Target="../media/image97.wmf"/><Relationship Id="rId6" Type="http://schemas.openxmlformats.org/officeDocument/2006/relationships/image" Target="../media/image99.wmf"/><Relationship Id="rId11" Type="http://schemas.openxmlformats.org/officeDocument/2006/relationships/image" Target="../media/image101.wmf"/><Relationship Id="rId5" Type="http://schemas.openxmlformats.org/officeDocument/2006/relationships/image" Target="../media/image83.wmf"/><Relationship Id="rId15" Type="http://schemas.openxmlformats.org/officeDocument/2006/relationships/image" Target="../media/image93.wmf"/><Relationship Id="rId10" Type="http://schemas.openxmlformats.org/officeDocument/2006/relationships/image" Target="../media/image88.wmf"/><Relationship Id="rId4" Type="http://schemas.openxmlformats.org/officeDocument/2006/relationships/image" Target="../media/image82.wmf"/><Relationship Id="rId9" Type="http://schemas.openxmlformats.org/officeDocument/2006/relationships/image" Target="../media/image87.wmf"/><Relationship Id="rId14" Type="http://schemas.openxmlformats.org/officeDocument/2006/relationships/image" Target="../media/image9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7" Type="http://schemas.openxmlformats.org/officeDocument/2006/relationships/image" Target="../media/image111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6" Type="http://schemas.openxmlformats.org/officeDocument/2006/relationships/image" Target="../media/image110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6" Type="http://schemas.openxmlformats.org/officeDocument/2006/relationships/image" Target="../media/image117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5.wmf"/><Relationship Id="rId6" Type="http://schemas.openxmlformats.org/officeDocument/2006/relationships/image" Target="../media/image118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7" Type="http://schemas.openxmlformats.org/officeDocument/2006/relationships/image" Target="../media/image125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7" Type="http://schemas.openxmlformats.org/officeDocument/2006/relationships/image" Target="../media/image126.wmf"/><Relationship Id="rId2" Type="http://schemas.openxmlformats.org/officeDocument/2006/relationships/image" Target="../media/image107.wmf"/><Relationship Id="rId1" Type="http://schemas.openxmlformats.org/officeDocument/2006/relationships/image" Target="../media/image105.wmf"/><Relationship Id="rId6" Type="http://schemas.openxmlformats.org/officeDocument/2006/relationships/image" Target="../media/image118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wmf"/><Relationship Id="rId2" Type="http://schemas.openxmlformats.org/officeDocument/2006/relationships/image" Target="../media/image128.wmf"/><Relationship Id="rId1" Type="http://schemas.openxmlformats.org/officeDocument/2006/relationships/image" Target="../media/image127.wmf"/><Relationship Id="rId6" Type="http://schemas.openxmlformats.org/officeDocument/2006/relationships/image" Target="../media/image132.wmf"/><Relationship Id="rId5" Type="http://schemas.openxmlformats.org/officeDocument/2006/relationships/image" Target="../media/image131.wmf"/><Relationship Id="rId4" Type="http://schemas.openxmlformats.org/officeDocument/2006/relationships/image" Target="../media/image13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7" Type="http://schemas.openxmlformats.org/officeDocument/2006/relationships/image" Target="../media/image126.wmf"/><Relationship Id="rId2" Type="http://schemas.openxmlformats.org/officeDocument/2006/relationships/image" Target="../media/image107.wmf"/><Relationship Id="rId1" Type="http://schemas.openxmlformats.org/officeDocument/2006/relationships/image" Target="../media/image105.wmf"/><Relationship Id="rId6" Type="http://schemas.openxmlformats.org/officeDocument/2006/relationships/image" Target="../media/image118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image" Target="../media/image137.wmf"/><Relationship Id="rId7" Type="http://schemas.openxmlformats.org/officeDocument/2006/relationships/image" Target="../media/image127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40.wmf"/><Relationship Id="rId5" Type="http://schemas.openxmlformats.org/officeDocument/2006/relationships/image" Target="../media/image139.wmf"/><Relationship Id="rId10" Type="http://schemas.openxmlformats.org/officeDocument/2006/relationships/image" Target="../media/image132.wmf"/><Relationship Id="rId4" Type="http://schemas.openxmlformats.org/officeDocument/2006/relationships/image" Target="../media/image138.wmf"/><Relationship Id="rId9" Type="http://schemas.openxmlformats.org/officeDocument/2006/relationships/image" Target="../media/image12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6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86042-AD29-4ED8-A49C-D90819919DEC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F715E-5204-4F5B-8222-4C4DAD9D0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4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06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45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14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77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45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50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007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752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257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042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68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025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726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597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460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207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032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282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642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55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96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51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11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09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31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F715E-5204-4F5B-8222-4C4DAD9D09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84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7636-B99F-48D7-A862-40EE7FADC6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5F93-D4C7-4834-B60D-D1B4E4E1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2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7636-B99F-48D7-A862-40EE7FADC6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5F93-D4C7-4834-B60D-D1B4E4E1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82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7636-B99F-48D7-A862-40EE7FADC6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5F93-D4C7-4834-B60D-D1B4E4E1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3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7636-B99F-48D7-A862-40EE7FADC6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5F93-D4C7-4834-B60D-D1B4E4E1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9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7636-B99F-48D7-A862-40EE7FADC6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5F93-D4C7-4834-B60D-D1B4E4E1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7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7636-B99F-48D7-A862-40EE7FADC6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5F93-D4C7-4834-B60D-D1B4E4E1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8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7636-B99F-48D7-A862-40EE7FADC6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5F93-D4C7-4834-B60D-D1B4E4E1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1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7636-B99F-48D7-A862-40EE7FADC6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5F93-D4C7-4834-B60D-D1B4E4E1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0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7636-B99F-48D7-A862-40EE7FADC6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5F93-D4C7-4834-B60D-D1B4E4E1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47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7636-B99F-48D7-A862-40EE7FADC6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5F93-D4C7-4834-B60D-D1B4E4E1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7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7636-B99F-48D7-A862-40EE7FADC6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65F93-D4C7-4834-B60D-D1B4E4E1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6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E7636-B99F-48D7-A862-40EE7FADC62B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65F93-D4C7-4834-B60D-D1B4E4E1A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5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55.wmf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56.bin"/><Relationship Id="rId4" Type="http://schemas.openxmlformats.org/officeDocument/2006/relationships/slide" Target="slide3.xml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61.bin"/><Relationship Id="rId18" Type="http://schemas.openxmlformats.org/officeDocument/2006/relationships/image" Target="../media/image63.wmf"/><Relationship Id="rId3" Type="http://schemas.openxmlformats.org/officeDocument/2006/relationships/notesSlide" Target="../notesSlides/notesSlide12.xml"/><Relationship Id="rId21" Type="http://schemas.openxmlformats.org/officeDocument/2006/relationships/oleObject" Target="../embeddings/oleObject65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59.wmf"/><Relationship Id="rId19" Type="http://schemas.openxmlformats.org/officeDocument/2006/relationships/oleObject" Target="../embeddings/oleObject64.bin"/><Relationship Id="rId4" Type="http://schemas.openxmlformats.org/officeDocument/2006/relationships/slide" Target="slide3.xml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61.wmf"/><Relationship Id="rId22" Type="http://schemas.openxmlformats.org/officeDocument/2006/relationships/image" Target="../media/image6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7.bin"/><Relationship Id="rId5" Type="http://schemas.openxmlformats.org/officeDocument/2006/relationships/image" Target="../media/image66.wmf"/><Relationship Id="rId4" Type="http://schemas.openxmlformats.org/officeDocument/2006/relationships/oleObject" Target="../embeddings/oleObject66.bin"/><Relationship Id="rId9" Type="http://schemas.openxmlformats.org/officeDocument/2006/relationships/image" Target="../media/image6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73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7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71.wmf"/><Relationship Id="rId4" Type="http://schemas.openxmlformats.org/officeDocument/2006/relationships/slide" Target="slide3.xml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7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13" Type="http://schemas.openxmlformats.org/officeDocument/2006/relationships/oleObject" Target="../embeddings/oleObject78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4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6.wmf"/><Relationship Id="rId4" Type="http://schemas.openxmlformats.org/officeDocument/2006/relationships/slide" Target="slide3.xml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78.wmf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3.bin"/><Relationship Id="rId18" Type="http://schemas.openxmlformats.org/officeDocument/2006/relationships/image" Target="../media/image85.wmf"/><Relationship Id="rId26" Type="http://schemas.openxmlformats.org/officeDocument/2006/relationships/image" Target="../media/image89.wmf"/><Relationship Id="rId39" Type="http://schemas.openxmlformats.org/officeDocument/2006/relationships/oleObject" Target="../embeddings/oleObject96.bin"/><Relationship Id="rId21" Type="http://schemas.openxmlformats.org/officeDocument/2006/relationships/oleObject" Target="../embeddings/oleObject87.bin"/><Relationship Id="rId34" Type="http://schemas.openxmlformats.org/officeDocument/2006/relationships/image" Target="../media/image93.wmf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82.wmf"/><Relationship Id="rId17" Type="http://schemas.openxmlformats.org/officeDocument/2006/relationships/oleObject" Target="../embeddings/oleObject85.bin"/><Relationship Id="rId25" Type="http://schemas.openxmlformats.org/officeDocument/2006/relationships/oleObject" Target="../embeddings/oleObject89.bin"/><Relationship Id="rId33" Type="http://schemas.openxmlformats.org/officeDocument/2006/relationships/oleObject" Target="../embeddings/oleObject93.bin"/><Relationship Id="rId38" Type="http://schemas.openxmlformats.org/officeDocument/2006/relationships/image" Target="../media/image9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4.wmf"/><Relationship Id="rId20" Type="http://schemas.openxmlformats.org/officeDocument/2006/relationships/image" Target="../media/image86.wmf"/><Relationship Id="rId29" Type="http://schemas.openxmlformats.org/officeDocument/2006/relationships/oleObject" Target="../embeddings/oleObject91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82.bin"/><Relationship Id="rId24" Type="http://schemas.openxmlformats.org/officeDocument/2006/relationships/image" Target="../media/image88.wmf"/><Relationship Id="rId32" Type="http://schemas.openxmlformats.org/officeDocument/2006/relationships/image" Target="../media/image92.wmf"/><Relationship Id="rId37" Type="http://schemas.openxmlformats.org/officeDocument/2006/relationships/oleObject" Target="../embeddings/oleObject95.bin"/><Relationship Id="rId40" Type="http://schemas.openxmlformats.org/officeDocument/2006/relationships/image" Target="../media/image96.wmf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23" Type="http://schemas.openxmlformats.org/officeDocument/2006/relationships/oleObject" Target="../embeddings/oleObject88.bin"/><Relationship Id="rId28" Type="http://schemas.openxmlformats.org/officeDocument/2006/relationships/image" Target="../media/image90.wmf"/><Relationship Id="rId36" Type="http://schemas.openxmlformats.org/officeDocument/2006/relationships/image" Target="../media/image94.wmf"/><Relationship Id="rId10" Type="http://schemas.openxmlformats.org/officeDocument/2006/relationships/image" Target="../media/image81.wmf"/><Relationship Id="rId19" Type="http://schemas.openxmlformats.org/officeDocument/2006/relationships/oleObject" Target="../embeddings/oleObject86.bin"/><Relationship Id="rId31" Type="http://schemas.openxmlformats.org/officeDocument/2006/relationships/oleObject" Target="../embeddings/oleObject92.bin"/><Relationship Id="rId4" Type="http://schemas.openxmlformats.org/officeDocument/2006/relationships/slide" Target="slide3.xml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83.wmf"/><Relationship Id="rId22" Type="http://schemas.openxmlformats.org/officeDocument/2006/relationships/image" Target="../media/image87.wmf"/><Relationship Id="rId27" Type="http://schemas.openxmlformats.org/officeDocument/2006/relationships/oleObject" Target="../embeddings/oleObject90.bin"/><Relationship Id="rId30" Type="http://schemas.openxmlformats.org/officeDocument/2006/relationships/image" Target="../media/image91.wmf"/><Relationship Id="rId35" Type="http://schemas.openxmlformats.org/officeDocument/2006/relationships/oleObject" Target="../embeddings/oleObject94.bin"/><Relationship Id="rId8" Type="http://schemas.openxmlformats.org/officeDocument/2006/relationships/image" Target="../media/image80.wmf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3.bin"/><Relationship Id="rId18" Type="http://schemas.openxmlformats.org/officeDocument/2006/relationships/image" Target="../media/image100.wmf"/><Relationship Id="rId26" Type="http://schemas.openxmlformats.org/officeDocument/2006/relationships/image" Target="../media/image101.wmf"/><Relationship Id="rId39" Type="http://schemas.openxmlformats.org/officeDocument/2006/relationships/oleObject" Target="../embeddings/oleObject107.bin"/><Relationship Id="rId21" Type="http://schemas.openxmlformats.org/officeDocument/2006/relationships/oleObject" Target="../embeddings/oleObject102.bin"/><Relationship Id="rId34" Type="http://schemas.openxmlformats.org/officeDocument/2006/relationships/image" Target="../media/image93.wmf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82.wmf"/><Relationship Id="rId17" Type="http://schemas.openxmlformats.org/officeDocument/2006/relationships/oleObject" Target="../embeddings/oleObject100.bin"/><Relationship Id="rId25" Type="http://schemas.openxmlformats.org/officeDocument/2006/relationships/oleObject" Target="../embeddings/oleObject104.bin"/><Relationship Id="rId33" Type="http://schemas.openxmlformats.org/officeDocument/2006/relationships/oleObject" Target="../embeddings/oleObject93.bin"/><Relationship Id="rId38" Type="http://schemas.openxmlformats.org/officeDocument/2006/relationships/image" Target="../media/image10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9.wmf"/><Relationship Id="rId20" Type="http://schemas.openxmlformats.org/officeDocument/2006/relationships/image" Target="../media/image86.wmf"/><Relationship Id="rId29" Type="http://schemas.openxmlformats.org/officeDocument/2006/relationships/oleObject" Target="../embeddings/oleObject91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82.bin"/><Relationship Id="rId24" Type="http://schemas.openxmlformats.org/officeDocument/2006/relationships/image" Target="../media/image88.wmf"/><Relationship Id="rId32" Type="http://schemas.openxmlformats.org/officeDocument/2006/relationships/image" Target="../media/image92.wmf"/><Relationship Id="rId37" Type="http://schemas.openxmlformats.org/officeDocument/2006/relationships/oleObject" Target="../embeddings/oleObject106.bin"/><Relationship Id="rId40" Type="http://schemas.openxmlformats.org/officeDocument/2006/relationships/image" Target="../media/image104.wmf"/><Relationship Id="rId5" Type="http://schemas.openxmlformats.org/officeDocument/2006/relationships/oleObject" Target="../embeddings/oleObject97.bin"/><Relationship Id="rId15" Type="http://schemas.openxmlformats.org/officeDocument/2006/relationships/oleObject" Target="../embeddings/oleObject99.bin"/><Relationship Id="rId23" Type="http://schemas.openxmlformats.org/officeDocument/2006/relationships/oleObject" Target="../embeddings/oleObject103.bin"/><Relationship Id="rId28" Type="http://schemas.openxmlformats.org/officeDocument/2006/relationships/image" Target="../media/image102.wmf"/><Relationship Id="rId36" Type="http://schemas.openxmlformats.org/officeDocument/2006/relationships/image" Target="../media/image94.wmf"/><Relationship Id="rId10" Type="http://schemas.openxmlformats.org/officeDocument/2006/relationships/image" Target="../media/image81.wmf"/><Relationship Id="rId19" Type="http://schemas.openxmlformats.org/officeDocument/2006/relationships/oleObject" Target="../embeddings/oleObject101.bin"/><Relationship Id="rId31" Type="http://schemas.openxmlformats.org/officeDocument/2006/relationships/oleObject" Target="../embeddings/oleObject92.bin"/><Relationship Id="rId4" Type="http://schemas.openxmlformats.org/officeDocument/2006/relationships/slide" Target="slide3.xml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83.wmf"/><Relationship Id="rId22" Type="http://schemas.openxmlformats.org/officeDocument/2006/relationships/image" Target="../media/image87.wmf"/><Relationship Id="rId27" Type="http://schemas.openxmlformats.org/officeDocument/2006/relationships/oleObject" Target="../embeddings/oleObject105.bin"/><Relationship Id="rId30" Type="http://schemas.openxmlformats.org/officeDocument/2006/relationships/image" Target="../media/image91.wmf"/><Relationship Id="rId35" Type="http://schemas.openxmlformats.org/officeDocument/2006/relationships/oleObject" Target="../embeddings/oleObject94.bin"/><Relationship Id="rId8" Type="http://schemas.openxmlformats.org/officeDocument/2006/relationships/image" Target="../media/image98.wmf"/><Relationship Id="rId3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oleObject" Target="../embeddings/oleObject112.bin"/><Relationship Id="rId18" Type="http://schemas.openxmlformats.org/officeDocument/2006/relationships/image" Target="../media/image111.wmf"/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109.bin"/><Relationship Id="rId12" Type="http://schemas.openxmlformats.org/officeDocument/2006/relationships/image" Target="../media/image108.wmf"/><Relationship Id="rId17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0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11.bin"/><Relationship Id="rId5" Type="http://schemas.openxmlformats.org/officeDocument/2006/relationships/oleObject" Target="../embeddings/oleObject108.bin"/><Relationship Id="rId15" Type="http://schemas.openxmlformats.org/officeDocument/2006/relationships/oleObject" Target="../embeddings/oleObject113.bin"/><Relationship Id="rId10" Type="http://schemas.openxmlformats.org/officeDocument/2006/relationships/image" Target="../media/image107.wmf"/><Relationship Id="rId4" Type="http://schemas.openxmlformats.org/officeDocument/2006/relationships/slide" Target="slide3.xml"/><Relationship Id="rId9" Type="http://schemas.openxmlformats.org/officeDocument/2006/relationships/oleObject" Target="../embeddings/oleObject110.bin"/><Relationship Id="rId14" Type="http://schemas.openxmlformats.org/officeDocument/2006/relationships/image" Target="../media/image10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13" Type="http://schemas.openxmlformats.org/officeDocument/2006/relationships/image" Target="../media/image116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13.wmf"/><Relationship Id="rId12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7.wmf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16.bin"/><Relationship Id="rId11" Type="http://schemas.openxmlformats.org/officeDocument/2006/relationships/image" Target="../media/image115.wmf"/><Relationship Id="rId5" Type="http://schemas.openxmlformats.org/officeDocument/2006/relationships/image" Target="../media/image112.wmf"/><Relationship Id="rId15" Type="http://schemas.openxmlformats.org/officeDocument/2006/relationships/oleObject" Target="../embeddings/oleObject120.bin"/><Relationship Id="rId10" Type="http://schemas.openxmlformats.org/officeDocument/2006/relationships/oleObject" Target="../embeddings/oleObject118.bin"/><Relationship Id="rId4" Type="http://schemas.openxmlformats.org/officeDocument/2006/relationships/oleObject" Target="../embeddings/oleObject115.bin"/><Relationship Id="rId9" Type="http://schemas.openxmlformats.org/officeDocument/2006/relationships/image" Target="../media/image114.wmf"/><Relationship Id="rId1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25.bin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122.bin"/><Relationship Id="rId12" Type="http://schemas.openxmlformats.org/officeDocument/2006/relationships/image" Target="../media/image11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8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21.bin"/><Relationship Id="rId15" Type="http://schemas.openxmlformats.org/officeDocument/2006/relationships/oleObject" Target="../embeddings/oleObject126.bin"/><Relationship Id="rId10" Type="http://schemas.openxmlformats.org/officeDocument/2006/relationships/image" Target="../media/image108.wmf"/><Relationship Id="rId4" Type="http://schemas.openxmlformats.org/officeDocument/2006/relationships/slide" Target="slide3.xml"/><Relationship Id="rId9" Type="http://schemas.openxmlformats.org/officeDocument/2006/relationships/oleObject" Target="../embeddings/oleObject123.bin"/><Relationship Id="rId14" Type="http://schemas.openxmlformats.org/officeDocument/2006/relationships/image" Target="../media/image111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13" Type="http://schemas.openxmlformats.org/officeDocument/2006/relationships/image" Target="../media/image123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120.wmf"/><Relationship Id="rId12" Type="http://schemas.openxmlformats.org/officeDocument/2006/relationships/oleObject" Target="../embeddings/oleObject131.bin"/><Relationship Id="rId17" Type="http://schemas.openxmlformats.org/officeDocument/2006/relationships/image" Target="../media/image12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3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28.bin"/><Relationship Id="rId11" Type="http://schemas.openxmlformats.org/officeDocument/2006/relationships/image" Target="../media/image122.wmf"/><Relationship Id="rId5" Type="http://schemas.openxmlformats.org/officeDocument/2006/relationships/image" Target="../media/image119.wmf"/><Relationship Id="rId15" Type="http://schemas.openxmlformats.org/officeDocument/2006/relationships/image" Target="../media/image124.wmf"/><Relationship Id="rId10" Type="http://schemas.openxmlformats.org/officeDocument/2006/relationships/oleObject" Target="../embeddings/oleObject130.bin"/><Relationship Id="rId4" Type="http://schemas.openxmlformats.org/officeDocument/2006/relationships/oleObject" Target="../embeddings/oleObject127.bin"/><Relationship Id="rId9" Type="http://schemas.openxmlformats.org/officeDocument/2006/relationships/image" Target="../media/image121.wmf"/><Relationship Id="rId14" Type="http://schemas.openxmlformats.org/officeDocument/2006/relationships/oleObject" Target="../embeddings/oleObject13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38.bin"/><Relationship Id="rId18" Type="http://schemas.openxmlformats.org/officeDocument/2006/relationships/image" Target="../media/image126.wmf"/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135.bin"/><Relationship Id="rId12" Type="http://schemas.openxmlformats.org/officeDocument/2006/relationships/image" Target="../media/image110.wmf"/><Relationship Id="rId17" Type="http://schemas.openxmlformats.org/officeDocument/2006/relationships/oleObject" Target="../embeddings/oleObject1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8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37.bin"/><Relationship Id="rId5" Type="http://schemas.openxmlformats.org/officeDocument/2006/relationships/oleObject" Target="../embeddings/oleObject134.bin"/><Relationship Id="rId15" Type="http://schemas.openxmlformats.org/officeDocument/2006/relationships/oleObject" Target="../embeddings/oleObject139.bin"/><Relationship Id="rId10" Type="http://schemas.openxmlformats.org/officeDocument/2006/relationships/image" Target="../media/image108.wmf"/><Relationship Id="rId4" Type="http://schemas.openxmlformats.org/officeDocument/2006/relationships/slide" Target="slide3.xml"/><Relationship Id="rId9" Type="http://schemas.openxmlformats.org/officeDocument/2006/relationships/oleObject" Target="../embeddings/oleObject136.bin"/><Relationship Id="rId14" Type="http://schemas.openxmlformats.org/officeDocument/2006/relationships/image" Target="../media/image11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3.bin"/><Relationship Id="rId13" Type="http://schemas.openxmlformats.org/officeDocument/2006/relationships/image" Target="../media/image131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128.wmf"/><Relationship Id="rId12" Type="http://schemas.openxmlformats.org/officeDocument/2006/relationships/oleObject" Target="../embeddings/oleObject1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3.png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42.bin"/><Relationship Id="rId11" Type="http://schemas.openxmlformats.org/officeDocument/2006/relationships/image" Target="../media/image130.wmf"/><Relationship Id="rId5" Type="http://schemas.openxmlformats.org/officeDocument/2006/relationships/image" Target="../media/image127.wmf"/><Relationship Id="rId15" Type="http://schemas.openxmlformats.org/officeDocument/2006/relationships/image" Target="../media/image132.wmf"/><Relationship Id="rId10" Type="http://schemas.openxmlformats.org/officeDocument/2006/relationships/oleObject" Target="../embeddings/oleObject144.bin"/><Relationship Id="rId4" Type="http://schemas.openxmlformats.org/officeDocument/2006/relationships/oleObject" Target="../embeddings/oleObject141.bin"/><Relationship Id="rId9" Type="http://schemas.openxmlformats.org/officeDocument/2006/relationships/image" Target="../media/image129.wmf"/><Relationship Id="rId14" Type="http://schemas.openxmlformats.org/officeDocument/2006/relationships/oleObject" Target="../embeddings/oleObject14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51.bin"/><Relationship Id="rId18" Type="http://schemas.openxmlformats.org/officeDocument/2006/relationships/image" Target="../media/image126.wmf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148.bin"/><Relationship Id="rId12" Type="http://schemas.openxmlformats.org/officeDocument/2006/relationships/image" Target="../media/image110.wmf"/><Relationship Id="rId17" Type="http://schemas.openxmlformats.org/officeDocument/2006/relationships/oleObject" Target="../embeddings/oleObject1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8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50.bin"/><Relationship Id="rId5" Type="http://schemas.openxmlformats.org/officeDocument/2006/relationships/oleObject" Target="../embeddings/oleObject147.bin"/><Relationship Id="rId15" Type="http://schemas.openxmlformats.org/officeDocument/2006/relationships/oleObject" Target="../embeddings/oleObject152.bin"/><Relationship Id="rId10" Type="http://schemas.openxmlformats.org/officeDocument/2006/relationships/image" Target="../media/image134.wmf"/><Relationship Id="rId4" Type="http://schemas.openxmlformats.org/officeDocument/2006/relationships/slide" Target="slide3.xml"/><Relationship Id="rId9" Type="http://schemas.openxmlformats.org/officeDocument/2006/relationships/oleObject" Target="../embeddings/oleObject149.bin"/><Relationship Id="rId14" Type="http://schemas.openxmlformats.org/officeDocument/2006/relationships/image" Target="../media/image11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13" Type="http://schemas.openxmlformats.org/officeDocument/2006/relationships/image" Target="../media/image139.wmf"/><Relationship Id="rId18" Type="http://schemas.openxmlformats.org/officeDocument/2006/relationships/oleObject" Target="../embeddings/oleObject142.bin"/><Relationship Id="rId3" Type="http://schemas.openxmlformats.org/officeDocument/2006/relationships/notesSlide" Target="../notesSlides/notesSlide25.xml"/><Relationship Id="rId21" Type="http://schemas.openxmlformats.org/officeDocument/2006/relationships/image" Target="../media/image129.wmf"/><Relationship Id="rId7" Type="http://schemas.openxmlformats.org/officeDocument/2006/relationships/image" Target="../media/image136.wmf"/><Relationship Id="rId12" Type="http://schemas.openxmlformats.org/officeDocument/2006/relationships/oleObject" Target="../embeddings/oleObject158.bin"/><Relationship Id="rId17" Type="http://schemas.openxmlformats.org/officeDocument/2006/relationships/image" Target="../media/image1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1.bin"/><Relationship Id="rId20" Type="http://schemas.openxmlformats.org/officeDocument/2006/relationships/oleObject" Target="../embeddings/oleObject143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55.bin"/><Relationship Id="rId11" Type="http://schemas.openxmlformats.org/officeDocument/2006/relationships/image" Target="../media/image138.wmf"/><Relationship Id="rId5" Type="http://schemas.openxmlformats.org/officeDocument/2006/relationships/image" Target="../media/image135.wmf"/><Relationship Id="rId15" Type="http://schemas.openxmlformats.org/officeDocument/2006/relationships/image" Target="../media/image140.wmf"/><Relationship Id="rId23" Type="http://schemas.openxmlformats.org/officeDocument/2006/relationships/image" Target="../media/image132.wmf"/><Relationship Id="rId10" Type="http://schemas.openxmlformats.org/officeDocument/2006/relationships/oleObject" Target="../embeddings/oleObject157.bin"/><Relationship Id="rId19" Type="http://schemas.openxmlformats.org/officeDocument/2006/relationships/image" Target="../media/image128.wmf"/><Relationship Id="rId4" Type="http://schemas.openxmlformats.org/officeDocument/2006/relationships/oleObject" Target="../embeddings/oleObject154.bin"/><Relationship Id="rId9" Type="http://schemas.openxmlformats.org/officeDocument/2006/relationships/image" Target="../media/image137.wmf"/><Relationship Id="rId14" Type="http://schemas.openxmlformats.org/officeDocument/2006/relationships/oleObject" Target="../embeddings/oleObject159.bin"/><Relationship Id="rId22" Type="http://schemas.openxmlformats.org/officeDocument/2006/relationships/oleObject" Target="../embeddings/oleObject160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8.wmf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7.bin"/><Relationship Id="rId2" Type="http://schemas.openxmlformats.org/officeDocument/2006/relationships/tags" Target="../tags/tag1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4.wmf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3.jpeg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slide" Target="slide3.xml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6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1.wmf"/><Relationship Id="rId19" Type="http://schemas.openxmlformats.org/officeDocument/2006/relationships/image" Target="../media/image17.jpeg"/><Relationship Id="rId4" Type="http://schemas.openxmlformats.org/officeDocument/2006/relationships/slide" Target="slide3.xml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4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6.bin"/><Relationship Id="rId4" Type="http://schemas.openxmlformats.org/officeDocument/2006/relationships/slide" Target="slide3.xml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32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4.bin"/><Relationship Id="rId4" Type="http://schemas.openxmlformats.org/officeDocument/2006/relationships/slide" Target="slide3.xml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9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36.wmf"/><Relationship Id="rId4" Type="http://schemas.openxmlformats.org/officeDocument/2006/relationships/slide" Target="slide3.xml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6.wmf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48.jpeg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8.bin"/><Relationship Id="rId4" Type="http://schemas.openxmlformats.org/officeDocument/2006/relationships/slide" Target="slide3.xml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4223" y="561272"/>
            <a:ext cx="6423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SỞ GIÁO DỤC VÀ ĐÀO TẠO HÀ NỘI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6156" y="1505259"/>
            <a:ext cx="1419685" cy="14196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2761" y="3567207"/>
            <a:ext cx="9889246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200" b="1" err="1">
                <a:solidFill>
                  <a:srgbClr val="0000FF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MÔN</a:t>
            </a:r>
            <a:r>
              <a:rPr lang="en-US" sz="3200" b="1">
                <a:solidFill>
                  <a:srgbClr val="0000FF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 </a:t>
            </a:r>
            <a:r>
              <a:rPr lang="vi-VN" sz="3200" b="1" smtClean="0">
                <a:solidFill>
                  <a:srgbClr val="0000FF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TOÁN </a:t>
            </a:r>
            <a:r>
              <a:rPr lang="en-US" sz="3200" b="1" smtClean="0">
                <a:solidFill>
                  <a:srgbClr val="0000FF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LỚP </a:t>
            </a:r>
            <a:r>
              <a:rPr lang="en-US" sz="3200" b="1" dirty="0">
                <a:solidFill>
                  <a:srgbClr val="0000FF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9203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99"/>
    </mc:Choice>
    <mc:Fallback xmlns="">
      <p:transition spd="slow" advTm="469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781948" y="564871"/>
            <a:ext cx="1108923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So sánh hai phân số không cùng mẫu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93146" y="1213248"/>
            <a:ext cx="3767539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5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2.2. Quy tắc (SGK-tr23)</a:t>
            </a:r>
            <a:endParaRPr lang="en-US" sz="25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823870" y="1861625"/>
            <a:ext cx="9005387" cy="154657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100" b="1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Muốn so sánh hai phân số </a:t>
            </a:r>
            <a:r>
              <a:rPr lang="en-US" sz="21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không cùng mẫu</a:t>
            </a:r>
            <a:r>
              <a:rPr lang="en-US" sz="2100" b="1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ta viết chúng dưới dạng hai phân số có </a:t>
            </a:r>
            <a:r>
              <a:rPr lang="en-US" sz="21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cùng một mẫu dương</a:t>
            </a:r>
            <a:r>
              <a:rPr lang="en-US" sz="2100" b="1" i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rồi so sánh </a:t>
            </a:r>
            <a:r>
              <a:rPr lang="en-US" sz="21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100" b="1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tử</a:t>
            </a:r>
            <a:r>
              <a:rPr lang="en-US" sz="2100" b="1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với nhau: </a:t>
            </a:r>
          </a:p>
          <a:p>
            <a:pPr algn="ctr">
              <a:lnSpc>
                <a:spcPct val="150000"/>
              </a:lnSpc>
            </a:pPr>
            <a:r>
              <a:rPr lang="en-US" sz="2100" b="1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Phân số nào có tử lớn hơn thì lớn hơn.</a:t>
            </a:r>
            <a:endParaRPr lang="en-US" sz="2100" b="1" i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75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781948" y="551016"/>
            <a:ext cx="1108923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So sánh hai phân số không cùng mẫu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951585" y="1091721"/>
            <a:ext cx="2415729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5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2.3. Áp dụng</a:t>
            </a:r>
            <a:endParaRPr lang="en-US" sz="25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24332" y="1673798"/>
            <a:ext cx="4313806" cy="453971"/>
            <a:chOff x="1034049" y="1673798"/>
            <a:chExt cx="4313806" cy="453971"/>
          </a:xfrm>
        </p:grpSpPr>
        <p:sp>
          <p:nvSpPr>
            <p:cNvPr id="16" name="TextBox 15"/>
            <p:cNvSpPr txBox="1"/>
            <p:nvPr/>
          </p:nvSpPr>
          <p:spPr>
            <a:xfrm>
              <a:off x="1034049" y="1696882"/>
              <a:ext cx="498593" cy="43088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200" smtClean="0">
                  <a:solidFill>
                    <a:schemeClr val="bg1">
                      <a:lumMod val="95000"/>
                    </a:schemeClr>
                  </a:solidFill>
                  <a:latin typeface=".VnBahamasB" panose="020BE200000000000000" pitchFamily="34" charset="0"/>
                </a:rPr>
                <a:t>?2</a:t>
              </a:r>
              <a:endParaRPr lang="en-US" sz="2200">
                <a:solidFill>
                  <a:schemeClr val="bg1">
                    <a:lumMod val="95000"/>
                  </a:schemeClr>
                </a:solidFill>
                <a:latin typeface=".VnBahamasB" panose="020BE200000000000000" pitchFamily="34" charset="0"/>
              </a:endParaRPr>
            </a:p>
          </p:txBody>
        </p:sp>
        <p:sp>
          <p:nvSpPr>
            <p:cNvPr id="17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589017" y="1673798"/>
              <a:ext cx="3758838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So sánh các phân số sau :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5535191" y="1628352"/>
            <a:ext cx="2692037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a)         và         ;  </a:t>
            </a:r>
            <a:endParaRPr lang="en-US" sz="23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647429"/>
              </p:ext>
            </p:extLst>
          </p:nvPr>
        </p:nvGraphicFramePr>
        <p:xfrm>
          <a:off x="5960156" y="1474196"/>
          <a:ext cx="5619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1" name="Equation" r:id="rId5" imgW="330120" imgH="444240" progId="Equation.DSMT4">
                  <p:embed/>
                </p:oleObj>
              </mc:Choice>
              <mc:Fallback>
                <p:oleObj name="Equation" r:id="rId5" imgW="330120" imgH="4442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60156" y="1474196"/>
                        <a:ext cx="561975" cy="755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011094"/>
              </p:ext>
            </p:extLst>
          </p:nvPr>
        </p:nvGraphicFramePr>
        <p:xfrm>
          <a:off x="7042831" y="1474196"/>
          <a:ext cx="5810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2" name="Equation" r:id="rId7" imgW="342720" imgH="457200" progId="Equation.DSMT4">
                  <p:embed/>
                </p:oleObj>
              </mc:Choice>
              <mc:Fallback>
                <p:oleObj name="Equation" r:id="rId7" imgW="342720" imgH="4572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42831" y="1474196"/>
                        <a:ext cx="581025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292866"/>
              </p:ext>
            </p:extLst>
          </p:nvPr>
        </p:nvGraphicFramePr>
        <p:xfrm>
          <a:off x="3269986" y="2349696"/>
          <a:ext cx="14033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3" name="Equation" r:id="rId9" imgW="825480" imgH="457200" progId="Equation.DSMT4">
                  <p:embed/>
                </p:oleObj>
              </mc:Choice>
              <mc:Fallback>
                <p:oleObj name="Equation" r:id="rId9" imgW="8254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69986" y="2349696"/>
                        <a:ext cx="1403350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860712" y="2468138"/>
            <a:ext cx="1561796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231775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Ta có</a:t>
            </a:r>
            <a:endParaRPr lang="en-US" sz="23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127722" y="3148763"/>
            <a:ext cx="269203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1125" algn="just">
              <a:spcBef>
                <a:spcPct val="50000"/>
              </a:spcBef>
            </a:pP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Mẫu chung: </a:t>
            </a:r>
            <a:r>
              <a:rPr lang="en-US" sz="250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n-US" sz="2500" dirty="0" smtClean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141753" y="3952700"/>
            <a:ext cx="2875943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1125" algn="just">
              <a:spcBef>
                <a:spcPct val="50000"/>
              </a:spcBef>
            </a:pP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Quy đồng mẫu:</a:t>
            </a:r>
            <a:endParaRPr lang="en-US" sz="23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499440"/>
              </p:ext>
            </p:extLst>
          </p:nvPr>
        </p:nvGraphicFramePr>
        <p:xfrm>
          <a:off x="4405313" y="3830638"/>
          <a:ext cx="276225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4" name="Equation" r:id="rId11" imgW="1625400" imgH="457200" progId="Equation.DSMT4">
                  <p:embed/>
                </p:oleObj>
              </mc:Choice>
              <mc:Fallback>
                <p:oleObj name="Equation" r:id="rId11" imgW="1625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05313" y="3830638"/>
                        <a:ext cx="2762250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151762"/>
              </p:ext>
            </p:extLst>
          </p:nvPr>
        </p:nvGraphicFramePr>
        <p:xfrm>
          <a:off x="7089775" y="3830638"/>
          <a:ext cx="24384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5" name="Equation" r:id="rId13" imgW="1434960" imgH="457200" progId="Equation.DSMT4">
                  <p:embed/>
                </p:oleObj>
              </mc:Choice>
              <mc:Fallback>
                <p:oleObj name="Equation" r:id="rId13" imgW="14349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089775" y="3830638"/>
                        <a:ext cx="2438400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878304" y="4772269"/>
            <a:ext cx="1019199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230188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Mà</a:t>
            </a:r>
            <a:endParaRPr lang="en-US" sz="23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706306"/>
              </p:ext>
            </p:extLst>
          </p:nvPr>
        </p:nvGraphicFramePr>
        <p:xfrm>
          <a:off x="2870200" y="4648200"/>
          <a:ext cx="13811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6" name="Equation" r:id="rId15" imgW="812520" imgH="457200" progId="Equation.DSMT4">
                  <p:embed/>
                </p:oleObj>
              </mc:Choice>
              <mc:Fallback>
                <p:oleObj name="Equation" r:id="rId15" imgW="8125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870200" y="4648200"/>
                        <a:ext cx="1381125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4264123" y="4813834"/>
            <a:ext cx="864735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nên</a:t>
            </a:r>
            <a:endParaRPr lang="en-US" sz="23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848711"/>
              </p:ext>
            </p:extLst>
          </p:nvPr>
        </p:nvGraphicFramePr>
        <p:xfrm>
          <a:off x="4910138" y="4662488"/>
          <a:ext cx="13811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7" name="Equation" r:id="rId17" imgW="812520" imgH="457200" progId="Equation.DSMT4">
                  <p:embed/>
                </p:oleObj>
              </mc:Choice>
              <mc:Fallback>
                <p:oleObj name="Equation" r:id="rId17" imgW="812520" imgH="457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910138" y="4662488"/>
                        <a:ext cx="1381125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878304" y="5746712"/>
            <a:ext cx="1279296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234950" algn="just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Vậy</a:t>
            </a:r>
            <a:endParaRPr lang="en-US" sz="23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944246"/>
              </p:ext>
            </p:extLst>
          </p:nvPr>
        </p:nvGraphicFramePr>
        <p:xfrm>
          <a:off x="3097213" y="5637213"/>
          <a:ext cx="13589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8" name="Equation" r:id="rId19" imgW="799920" imgH="457200" progId="Equation.DSMT4">
                  <p:embed/>
                </p:oleObj>
              </mc:Choice>
              <mc:Fallback>
                <p:oleObj name="Equation" r:id="rId19" imgW="799920" imgH="4572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097213" y="5637213"/>
                        <a:ext cx="1358900" cy="777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024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25" grpId="0"/>
      <p:bldP spid="26" grpId="0"/>
      <p:bldP spid="27" grpId="0"/>
      <p:bldP spid="28" grpId="0"/>
      <p:bldP spid="29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781948" y="551016"/>
            <a:ext cx="1108923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So sánh hai phân số không cùng mẫu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309815" y="1673798"/>
            <a:ext cx="4313806" cy="453971"/>
            <a:chOff x="1034049" y="1673798"/>
            <a:chExt cx="4313806" cy="453971"/>
          </a:xfrm>
        </p:grpSpPr>
        <p:sp>
          <p:nvSpPr>
            <p:cNvPr id="16" name="TextBox 15"/>
            <p:cNvSpPr txBox="1"/>
            <p:nvPr/>
          </p:nvSpPr>
          <p:spPr>
            <a:xfrm>
              <a:off x="1034049" y="1696882"/>
              <a:ext cx="498593" cy="43088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200" smtClean="0">
                  <a:solidFill>
                    <a:schemeClr val="bg1">
                      <a:lumMod val="95000"/>
                    </a:schemeClr>
                  </a:solidFill>
                  <a:latin typeface=".VnBahamasB" panose="020BE200000000000000" pitchFamily="34" charset="0"/>
                </a:rPr>
                <a:t>?2</a:t>
              </a:r>
              <a:endParaRPr lang="en-US" sz="2200">
                <a:solidFill>
                  <a:schemeClr val="bg1">
                    <a:lumMod val="95000"/>
                  </a:schemeClr>
                </a:solidFill>
                <a:latin typeface=".VnBahamasB" panose="020BE200000000000000" pitchFamily="34" charset="0"/>
              </a:endParaRPr>
            </a:p>
          </p:txBody>
        </p:sp>
        <p:sp>
          <p:nvSpPr>
            <p:cNvPr id="17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589017" y="1673798"/>
              <a:ext cx="3758838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So sánh các phân số sau :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459262" y="1514307"/>
            <a:ext cx="2692037" cy="822961"/>
            <a:chOff x="952413" y="2325687"/>
            <a:chExt cx="2692037" cy="822961"/>
          </a:xfrm>
        </p:grpSpPr>
        <p:sp>
          <p:nvSpPr>
            <p:cNvPr id="19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952413" y="2480546"/>
              <a:ext cx="2692037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b)         và         .  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7951954"/>
                </p:ext>
              </p:extLst>
            </p:nvPr>
          </p:nvGraphicFramePr>
          <p:xfrm>
            <a:off x="1395872" y="2325687"/>
            <a:ext cx="616896" cy="799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355" name="Equation" r:id="rId5" imgW="342720" imgH="444240" progId="Equation.DSMT4">
                    <p:embed/>
                  </p:oleObj>
                </mc:Choice>
                <mc:Fallback>
                  <p:oleObj name="Equation" r:id="rId5" imgW="342720" imgH="444240" progId="Equation.DSMT4">
                    <p:embed/>
                    <p:pic>
                      <p:nvPicPr>
                        <p:cNvPr id="22" name="Object 2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95872" y="2325687"/>
                          <a:ext cx="616896" cy="7996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72003"/>
                </p:ext>
              </p:extLst>
            </p:nvPr>
          </p:nvGraphicFramePr>
          <p:xfrm>
            <a:off x="2461084" y="2325688"/>
            <a:ext cx="616896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356" name="Equation" r:id="rId7" imgW="342720" imgH="457200" progId="Equation.DSMT4">
                    <p:embed/>
                  </p:oleObj>
                </mc:Choice>
                <mc:Fallback>
                  <p:oleObj name="Equation" r:id="rId7" imgW="342720" imgH="457200" progId="Equation.DSMT4">
                    <p:embed/>
                    <p:pic>
                      <p:nvPicPr>
                        <p:cNvPr id="23" name="Object 2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461084" y="2325688"/>
                          <a:ext cx="616896" cy="822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33" name="Straight Connector 32"/>
          <p:cNvCxnSpPr/>
          <p:nvPr/>
        </p:nvCxnSpPr>
        <p:spPr>
          <a:xfrm>
            <a:off x="6167638" y="2582144"/>
            <a:ext cx="0" cy="3956875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/>
        </p:nvGrpSpPr>
        <p:grpSpPr>
          <a:xfrm>
            <a:off x="6237086" y="2836862"/>
            <a:ext cx="2242986" cy="799632"/>
            <a:chOff x="5961320" y="2836862"/>
            <a:chExt cx="2242986" cy="799632"/>
          </a:xfrm>
        </p:grpSpPr>
        <p:sp>
          <p:nvSpPr>
            <p:cNvPr id="35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961320" y="3003248"/>
              <a:ext cx="1136391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11125"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Ta có:     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9764155"/>
                </p:ext>
              </p:extLst>
            </p:nvPr>
          </p:nvGraphicFramePr>
          <p:xfrm>
            <a:off x="7129922" y="2836862"/>
            <a:ext cx="1074384" cy="799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357" name="Equation" r:id="rId9" imgW="596880" imgH="444240" progId="Equation.DSMT4">
                    <p:embed/>
                  </p:oleObj>
                </mc:Choice>
                <mc:Fallback>
                  <p:oleObj name="Equation" r:id="rId9" imgW="596880" imgH="444240" progId="Equation.DSMT4">
                    <p:embed/>
                    <p:pic>
                      <p:nvPicPr>
                        <p:cNvPr id="36" name="Object 3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129922" y="2836862"/>
                          <a:ext cx="1074384" cy="7996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"/>
          <p:cNvGrpSpPr/>
          <p:nvPr/>
        </p:nvGrpSpPr>
        <p:grpSpPr>
          <a:xfrm>
            <a:off x="8320568" y="2827337"/>
            <a:ext cx="2554825" cy="822960"/>
            <a:chOff x="8044802" y="2827337"/>
            <a:chExt cx="2554825" cy="822960"/>
          </a:xfrm>
        </p:grpSpPr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9092148"/>
                </p:ext>
              </p:extLst>
            </p:nvPr>
          </p:nvGraphicFramePr>
          <p:xfrm>
            <a:off x="8839659" y="2827337"/>
            <a:ext cx="1759968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358" name="Equation" r:id="rId11" imgW="977760" imgH="457200" progId="Equation.DSMT4">
                    <p:embed/>
                  </p:oleObj>
                </mc:Choice>
                <mc:Fallback>
                  <p:oleObj name="Equation" r:id="rId11" imgW="977760" imgH="457200" progId="Equation.DSMT4">
                    <p:embed/>
                    <p:pic>
                      <p:nvPicPr>
                        <p:cNvPr id="37" name="Object 36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8839659" y="2827337"/>
                          <a:ext cx="1759968" cy="822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8044802" y="2954559"/>
              <a:ext cx="614260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11125"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và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497059" y="3763963"/>
            <a:ext cx="2719569" cy="822960"/>
            <a:chOff x="6221293" y="3763963"/>
            <a:chExt cx="2719569" cy="822960"/>
          </a:xfrm>
        </p:grpSpPr>
        <p:sp>
          <p:nvSpPr>
            <p:cNvPr id="39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221293" y="3885156"/>
              <a:ext cx="808560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11125"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nên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6820679"/>
                </p:ext>
              </p:extLst>
            </p:nvPr>
          </p:nvGraphicFramePr>
          <p:xfrm>
            <a:off x="6998158" y="3763963"/>
            <a:ext cx="1942704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359" name="Equation" r:id="rId13" imgW="1079280" imgH="457200" progId="Equation.DSMT4">
                    <p:embed/>
                  </p:oleObj>
                </mc:Choice>
                <mc:Fallback>
                  <p:oleObj name="Equation" r:id="rId13" imgW="1079280" imgH="457200" progId="Equation.DSMT4">
                    <p:embed/>
                    <p:pic>
                      <p:nvPicPr>
                        <p:cNvPr id="40" name="Object 39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6998158" y="3763963"/>
                          <a:ext cx="1942704" cy="822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6535883" y="4648199"/>
            <a:ext cx="2974859" cy="822960"/>
            <a:chOff x="6260117" y="4591049"/>
            <a:chExt cx="2974859" cy="822960"/>
          </a:xfrm>
        </p:grpSpPr>
        <p:sp>
          <p:nvSpPr>
            <p:cNvPr id="41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260117" y="4738536"/>
              <a:ext cx="1042601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111125"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Vậy: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6276204"/>
                </p:ext>
              </p:extLst>
            </p:nvPr>
          </p:nvGraphicFramePr>
          <p:xfrm>
            <a:off x="7223584" y="4591049"/>
            <a:ext cx="2011392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360" name="Equation" r:id="rId15" imgW="1117440" imgH="457200" progId="Equation.DSMT4">
                    <p:embed/>
                  </p:oleObj>
                </mc:Choice>
                <mc:Fallback>
                  <p:oleObj name="Equation" r:id="rId15" imgW="1117440" imgH="457200" progId="Equation.DSMT4">
                    <p:embed/>
                    <p:pic>
                      <p:nvPicPr>
                        <p:cNvPr id="42" name="Object 41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7223584" y="4591049"/>
                          <a:ext cx="2011392" cy="822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/>
          <p:cNvGrpSpPr/>
          <p:nvPr/>
        </p:nvGrpSpPr>
        <p:grpSpPr>
          <a:xfrm>
            <a:off x="6910470" y="4619566"/>
            <a:ext cx="1927037" cy="1531872"/>
            <a:chOff x="6501354" y="4562416"/>
            <a:chExt cx="1927037" cy="1531872"/>
          </a:xfrm>
        </p:grpSpPr>
        <p:sp>
          <p:nvSpPr>
            <p:cNvPr id="43" name="Oval 42"/>
            <p:cNvSpPr/>
            <p:nvPr/>
          </p:nvSpPr>
          <p:spPr>
            <a:xfrm>
              <a:off x="7041242" y="4562416"/>
              <a:ext cx="722371" cy="83718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>
              <a:off x="7385730" y="5399605"/>
              <a:ext cx="0" cy="270189"/>
            </a:xfrm>
            <a:prstGeom prst="straightConnector1">
              <a:avLst/>
            </a:prstGeom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6501354" y="5663401"/>
              <a:ext cx="192703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200" b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phân số âm</a:t>
              </a:r>
              <a:endPara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656110" y="4643926"/>
            <a:ext cx="2311231" cy="1507512"/>
            <a:chOff x="8246994" y="4586776"/>
            <a:chExt cx="2311231" cy="1507512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8827841" y="5416198"/>
              <a:ext cx="0" cy="270189"/>
            </a:xfrm>
            <a:prstGeom prst="straightConnector1">
              <a:avLst/>
            </a:prstGeom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8" name="Oval 47"/>
            <p:cNvSpPr/>
            <p:nvPr/>
          </p:nvSpPr>
          <p:spPr>
            <a:xfrm>
              <a:off x="8423938" y="4586776"/>
              <a:ext cx="801446" cy="83718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auto">
            <a:xfrm>
              <a:off x="8246994" y="5663401"/>
              <a:ext cx="2311231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200" b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phân số dương</a:t>
              </a:r>
              <a:endPara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2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08974" y="3017122"/>
            <a:ext cx="1679284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MSC: </a:t>
            </a:r>
            <a:r>
              <a:rPr lang="en-US" sz="270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504</a:t>
            </a:r>
            <a:endParaRPr lang="en-US" sz="2700" dirty="0" smtClean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14"/>
          <p:cNvSpPr>
            <a:spLocks noChangeArrowheads="1"/>
          </p:cNvSpPr>
          <p:nvPr/>
        </p:nvSpPr>
        <p:spPr bwMode="auto">
          <a:xfrm>
            <a:off x="8357005" y="2286008"/>
            <a:ext cx="1273197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3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 3:</a:t>
            </a:r>
            <a:endParaRPr lang="en-US" sz="23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7852" y="2881493"/>
            <a:ext cx="3346095" cy="822960"/>
            <a:chOff x="1070587" y="3803408"/>
            <a:chExt cx="3346095" cy="822960"/>
          </a:xfrm>
        </p:grpSpPr>
        <p:sp>
          <p:nvSpPr>
            <p:cNvPr id="54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070587" y="3909476"/>
              <a:ext cx="3346095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Ta có: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9585773"/>
                </p:ext>
              </p:extLst>
            </p:nvPr>
          </p:nvGraphicFramePr>
          <p:xfrm>
            <a:off x="2081672" y="3803408"/>
            <a:ext cx="1302480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361" name="Equation" r:id="rId17" imgW="723600" imgH="457200" progId="Equation.DSMT4">
                    <p:embed/>
                  </p:oleObj>
                </mc:Choice>
                <mc:Fallback>
                  <p:oleObj name="Equation" r:id="rId17" imgW="723600" imgH="457200" progId="Equation.DSMT4">
                    <p:embed/>
                    <p:pic>
                      <p:nvPicPr>
                        <p:cNvPr id="5" name="Object 4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2081672" y="3803408"/>
                          <a:ext cx="1302480" cy="822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390991" y="3632412"/>
            <a:ext cx="983307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...</a:t>
            </a:r>
            <a:endParaRPr lang="en-US" sz="23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112550" y="2344064"/>
            <a:ext cx="4785074" cy="446276"/>
            <a:chOff x="1083522" y="2242466"/>
            <a:chExt cx="4785074" cy="446276"/>
          </a:xfrm>
        </p:grpSpPr>
        <p:sp>
          <p:nvSpPr>
            <p:cNvPr id="51" name="Rectangle 14"/>
            <p:cNvSpPr>
              <a:spLocks noChangeArrowheads="1"/>
            </p:cNvSpPr>
            <p:nvPr/>
          </p:nvSpPr>
          <p:spPr bwMode="auto">
            <a:xfrm>
              <a:off x="2206357" y="2242466"/>
              <a:ext cx="3662239" cy="446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30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Quy đồng mẫu 2 phân số</a:t>
              </a:r>
              <a:endPara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14"/>
            <p:cNvSpPr>
              <a:spLocks noChangeArrowheads="1"/>
            </p:cNvSpPr>
            <p:nvPr/>
          </p:nvSpPr>
          <p:spPr bwMode="auto">
            <a:xfrm>
              <a:off x="1083522" y="2242466"/>
              <a:ext cx="1278441" cy="446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30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Cách 1:</a:t>
              </a:r>
              <a:endPara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795221" y="886281"/>
            <a:ext cx="2891486" cy="1139271"/>
            <a:chOff x="7795221" y="886281"/>
            <a:chExt cx="2891486" cy="1139271"/>
          </a:xfrm>
        </p:grpSpPr>
        <p:sp>
          <p:nvSpPr>
            <p:cNvPr id="14" name="Cloud Callout 13"/>
            <p:cNvSpPr/>
            <p:nvPr/>
          </p:nvSpPr>
          <p:spPr>
            <a:xfrm>
              <a:off x="7795221" y="886281"/>
              <a:ext cx="2891486" cy="1139271"/>
            </a:xfrm>
            <a:prstGeom prst="cloudCallout">
              <a:avLst>
                <a:gd name="adj1" fmla="val -51884"/>
                <a:gd name="adj2" fmla="val 65004"/>
              </a:avLst>
            </a:prstGeom>
            <a:solidFill>
              <a:srgbClr val="FFFF99"/>
            </a:solidFill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3867936"/>
                </p:ext>
              </p:extLst>
            </p:nvPr>
          </p:nvGraphicFramePr>
          <p:xfrm>
            <a:off x="8123955" y="1004123"/>
            <a:ext cx="2214563" cy="82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6362" name="Equation" r:id="rId19" imgW="1054080" imgH="393480" progId="Equation.DSMT4">
                    <p:embed/>
                  </p:oleObj>
                </mc:Choice>
                <mc:Fallback>
                  <p:oleObj name="Equation" r:id="rId19" imgW="10540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8123955" y="1004123"/>
                          <a:ext cx="2214563" cy="825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0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951585" y="1091721"/>
            <a:ext cx="2415729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5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2.3. Áp dụng</a:t>
            </a:r>
            <a:endParaRPr lang="en-US" sz="25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112550" y="4124440"/>
            <a:ext cx="4785074" cy="804564"/>
            <a:chOff x="1083522" y="4022842"/>
            <a:chExt cx="4785074" cy="804564"/>
          </a:xfrm>
        </p:grpSpPr>
        <p:sp>
          <p:nvSpPr>
            <p:cNvPr id="55" name="Rectangle 14"/>
            <p:cNvSpPr>
              <a:spLocks noChangeArrowheads="1"/>
            </p:cNvSpPr>
            <p:nvPr/>
          </p:nvSpPr>
          <p:spPr bwMode="auto">
            <a:xfrm>
              <a:off x="2206357" y="4027187"/>
              <a:ext cx="3662239" cy="800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30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Rút gọn rồi quy đồng mẫu 2 phân số</a:t>
              </a:r>
              <a:endPara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Rectangle 14"/>
            <p:cNvSpPr>
              <a:spLocks noChangeArrowheads="1"/>
            </p:cNvSpPr>
            <p:nvPr/>
          </p:nvSpPr>
          <p:spPr bwMode="auto">
            <a:xfrm>
              <a:off x="1083522" y="4022842"/>
              <a:ext cx="1278441" cy="446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30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Cách 2:</a:t>
              </a:r>
              <a:endPara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864756"/>
              </p:ext>
            </p:extLst>
          </p:nvPr>
        </p:nvGraphicFramePr>
        <p:xfrm>
          <a:off x="1327352" y="5042617"/>
          <a:ext cx="2536920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63" name="Equation" r:id="rId21" imgW="1409400" imgH="457200" progId="Equation.DSMT4">
                  <p:embed/>
                </p:oleObj>
              </mc:Choice>
              <mc:Fallback>
                <p:oleObj name="Equation" r:id="rId21" imgW="1409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327352" y="5042617"/>
                        <a:ext cx="2536920" cy="82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2892415" y="5191699"/>
            <a:ext cx="2944418" cy="1200416"/>
            <a:chOff x="3348462" y="5090101"/>
            <a:chExt cx="3821003" cy="1200416"/>
          </a:xfrm>
        </p:grpSpPr>
        <p:sp>
          <p:nvSpPr>
            <p:cNvPr id="59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348462" y="5844241"/>
              <a:ext cx="983307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...</a:t>
              </a:r>
              <a:endParaRPr lang="en-US" sz="23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699788" y="5090101"/>
              <a:ext cx="2469677" cy="507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MSC: </a:t>
              </a:r>
              <a:r>
                <a:rPr lang="en-US" sz="2700" smtClean="0">
                  <a:solidFill>
                    <a:srgbClr val="0033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sz="27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077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ud Callout 20"/>
          <p:cNvSpPr/>
          <p:nvPr/>
        </p:nvSpPr>
        <p:spPr>
          <a:xfrm>
            <a:off x="6964031" y="742296"/>
            <a:ext cx="4250731" cy="1574694"/>
          </a:xfrm>
          <a:prstGeom prst="cloudCallout">
            <a:avLst>
              <a:gd name="adj1" fmla="val -63905"/>
              <a:gd name="adj2" fmla="val 54523"/>
            </a:avLst>
          </a:prstGeom>
          <a:solidFill>
            <a:srgbClr val="FFFF99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532208"/>
              </p:ext>
            </p:extLst>
          </p:nvPr>
        </p:nvGraphicFramePr>
        <p:xfrm>
          <a:off x="8147712" y="1040430"/>
          <a:ext cx="11303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79" name="Equation" r:id="rId4" imgW="685800" imgH="444240" progId="Equation.DSMT4">
                  <p:embed/>
                </p:oleObj>
              </mc:Choice>
              <mc:Fallback>
                <p:oleObj name="Equation" r:id="rId4" imgW="685800" imgH="44424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147712" y="1040430"/>
                        <a:ext cx="1130300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979295" y="1952377"/>
            <a:ext cx="1973364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n-US" sz="25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 xét: </a:t>
            </a:r>
            <a:endParaRPr lang="en-US" sz="25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781948" y="564871"/>
            <a:ext cx="1108923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So sánh hai phân số không cùng mẫu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285736" y="2592234"/>
            <a:ext cx="93778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 số có tử và mẫu là hai số nguyên </a:t>
            </a:r>
            <a:r>
              <a:rPr lang="en-US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 dấu </a:t>
            </a:r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 </a:t>
            </a:r>
            <a:r>
              <a:rPr lang="en-US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 hơn 0</a:t>
            </a:r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735679" y="3117085"/>
            <a:ext cx="69231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 số</a:t>
            </a:r>
            <a:r>
              <a:rPr lang="en-US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lớn hơn 0 </a:t>
            </a:r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 là </a:t>
            </a:r>
            <a:r>
              <a:rPr lang="en-US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 số dương</a:t>
            </a:r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285736" y="3682906"/>
            <a:ext cx="93778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 số có tử và mẫu là hai số nguyên </a:t>
            </a:r>
            <a:r>
              <a:rPr lang="en-US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 dấu </a:t>
            </a:r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 </a:t>
            </a:r>
            <a:r>
              <a:rPr lang="en-US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nhỏ hơn 0</a:t>
            </a:r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735679" y="4207757"/>
            <a:ext cx="69231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 số </a:t>
            </a:r>
            <a:r>
              <a:rPr lang="en-US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nhỏ hơn 0 </a:t>
            </a:r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 là </a:t>
            </a:r>
            <a:r>
              <a:rPr lang="en-US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 số âm</a:t>
            </a:r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293595"/>
              </p:ext>
            </p:extLst>
          </p:nvPr>
        </p:nvGraphicFramePr>
        <p:xfrm>
          <a:off x="9257706" y="1030905"/>
          <a:ext cx="16129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80" name="Equation" r:id="rId6" imgW="977760" imgH="457200" progId="Equation.DSMT4">
                  <p:embed/>
                </p:oleObj>
              </mc:Choice>
              <mc:Fallback>
                <p:oleObj name="Equation" r:id="rId6" imgW="977760" imgH="45720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57706" y="1030905"/>
                        <a:ext cx="1612900" cy="75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527787"/>
              </p:ext>
            </p:extLst>
          </p:nvPr>
        </p:nvGraphicFramePr>
        <p:xfrm>
          <a:off x="7371425" y="1040430"/>
          <a:ext cx="7747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81" name="Equation" r:id="rId8" imgW="469800" imgH="444240" progId="Equation.DSMT4">
                  <p:embed/>
                </p:oleObj>
              </mc:Choice>
              <mc:Fallback>
                <p:oleObj name="Equation" r:id="rId8" imgW="4698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71425" y="1040430"/>
                        <a:ext cx="774700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933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9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781948" y="551016"/>
            <a:ext cx="1108923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So sánh hai phân số không cùng mẫu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34049" y="1754938"/>
            <a:ext cx="498593" cy="430887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FF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200" smtClean="0">
                <a:solidFill>
                  <a:schemeClr val="bg1">
                    <a:lumMod val="95000"/>
                  </a:schemeClr>
                </a:solidFill>
                <a:latin typeface=".VnBahamasB" panose="020BE200000000000000" pitchFamily="34" charset="0"/>
              </a:rPr>
              <a:t>?3</a:t>
            </a:r>
            <a:endParaRPr lang="en-US" sz="2200">
              <a:solidFill>
                <a:schemeClr val="bg1">
                  <a:lumMod val="95000"/>
                </a:schemeClr>
              </a:solidFill>
              <a:latin typeface=".VnBahamasB" panose="020BE200000000000000" pitchFamily="34" charset="0"/>
            </a:endParaRPr>
          </a:p>
        </p:txBody>
      </p:sp>
      <p:sp>
        <p:nvSpPr>
          <p:cNvPr id="19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589017" y="1731854"/>
            <a:ext cx="4340728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So sánh các phân số sau với 0:</a:t>
            </a:r>
            <a:endParaRPr lang="en-US" sz="23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666357"/>
              </p:ext>
            </p:extLst>
          </p:nvPr>
        </p:nvGraphicFramePr>
        <p:xfrm>
          <a:off x="5822946" y="1616071"/>
          <a:ext cx="2613492" cy="826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9" name="Equation" r:id="rId5" imgW="1244520" imgH="393480" progId="Equation.DSMT4">
                  <p:embed/>
                </p:oleObj>
              </mc:Choice>
              <mc:Fallback>
                <p:oleObj name="Equation" r:id="rId5" imgW="1244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22946" y="1616071"/>
                        <a:ext cx="2613492" cy="826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5085892" y="2731748"/>
            <a:ext cx="163240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5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67492"/>
              </p:ext>
            </p:extLst>
          </p:nvPr>
        </p:nvGraphicFramePr>
        <p:xfrm>
          <a:off x="3160713" y="3525834"/>
          <a:ext cx="986580" cy="826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0" name="Equation" r:id="rId7" imgW="469800" imgH="393480" progId="Equation.DSMT4">
                  <p:embed/>
                </p:oleObj>
              </mc:Choice>
              <mc:Fallback>
                <p:oleObj name="Equation" r:id="rId7" imgW="469800" imgH="39348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60713" y="3525834"/>
                        <a:ext cx="986580" cy="826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373841"/>
              </p:ext>
            </p:extLst>
          </p:nvPr>
        </p:nvGraphicFramePr>
        <p:xfrm>
          <a:off x="4295771" y="3533771"/>
          <a:ext cx="1279908" cy="826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1" name="Equation" r:id="rId9" imgW="609480" imgH="393480" progId="Equation.DSMT4">
                  <p:embed/>
                </p:oleObj>
              </mc:Choice>
              <mc:Fallback>
                <p:oleObj name="Equation" r:id="rId9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95771" y="3533771"/>
                        <a:ext cx="1279908" cy="826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286156"/>
              </p:ext>
            </p:extLst>
          </p:nvPr>
        </p:nvGraphicFramePr>
        <p:xfrm>
          <a:off x="5654671" y="3579809"/>
          <a:ext cx="1253448" cy="826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2" name="Equation" r:id="rId11" imgW="596880" imgH="393480" progId="Equation.DSMT4">
                  <p:embed/>
                </p:oleObj>
              </mc:Choice>
              <mc:Fallback>
                <p:oleObj name="Equation" r:id="rId11" imgW="596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54671" y="3579809"/>
                        <a:ext cx="1253448" cy="826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795805"/>
              </p:ext>
            </p:extLst>
          </p:nvPr>
        </p:nvGraphicFramePr>
        <p:xfrm>
          <a:off x="6988171" y="3579809"/>
          <a:ext cx="1306368" cy="826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3" name="Equation" r:id="rId13" imgW="622080" imgH="393480" progId="Equation.DSMT4">
                  <p:embed/>
                </p:oleObj>
              </mc:Choice>
              <mc:Fallback>
                <p:oleObj name="Equation" r:id="rId13" imgW="622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988171" y="3579809"/>
                        <a:ext cx="1306368" cy="826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001869" y="3657514"/>
            <a:ext cx="1029666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Ta có</a:t>
            </a:r>
            <a:endParaRPr lang="en-US" sz="23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951585" y="1091721"/>
            <a:ext cx="2415729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5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2.3) Áp dụng</a:t>
            </a:r>
            <a:endParaRPr lang="en-US" sz="25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1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726528" y="412478"/>
            <a:ext cx="313888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Bài tập củng cố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68091" y="1002076"/>
            <a:ext cx="9799812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3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 1 (Bài 37 SGK-tr23) :</a:t>
            </a: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30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Điền số thích hợp vào chỗ </a:t>
            </a: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trống</a:t>
            </a:r>
            <a:endParaRPr lang="en-US" sz="23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003626" y="1865313"/>
            <a:ext cx="4049387" cy="754062"/>
            <a:chOff x="1003626" y="1865313"/>
            <a:chExt cx="4049387" cy="754062"/>
          </a:xfrm>
        </p:grpSpPr>
        <p:sp>
          <p:nvSpPr>
            <p:cNvPr id="6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003626" y="2006747"/>
              <a:ext cx="522800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a)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9773226"/>
                </p:ext>
              </p:extLst>
            </p:nvPr>
          </p:nvGraphicFramePr>
          <p:xfrm>
            <a:off x="1377950" y="1865313"/>
            <a:ext cx="3675063" cy="754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73" name="Equation" r:id="rId5" imgW="2222280" imgH="457200" progId="Equation.DSMT4">
                    <p:embed/>
                  </p:oleObj>
                </mc:Choice>
                <mc:Fallback>
                  <p:oleObj name="Equation" r:id="rId5" imgW="2222280" imgH="457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77950" y="1865313"/>
                          <a:ext cx="3675063" cy="754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6" name="Straight Connector 25"/>
          <p:cNvCxnSpPr/>
          <p:nvPr/>
        </p:nvCxnSpPr>
        <p:spPr>
          <a:xfrm>
            <a:off x="5860463" y="1909160"/>
            <a:ext cx="10" cy="3702653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6473669" y="1836738"/>
            <a:ext cx="3373594" cy="823912"/>
            <a:chOff x="6473669" y="1836738"/>
            <a:chExt cx="3373594" cy="823912"/>
          </a:xfrm>
        </p:grpSpPr>
        <p:sp>
          <p:nvSpPr>
            <p:cNvPr id="17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473669" y="1909160"/>
              <a:ext cx="561950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b)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8039707"/>
                </p:ext>
              </p:extLst>
            </p:nvPr>
          </p:nvGraphicFramePr>
          <p:xfrm>
            <a:off x="6945313" y="1836738"/>
            <a:ext cx="2901950" cy="823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74" name="Equation" r:id="rId7" imgW="1612800" imgH="457200" progId="Equation.DSMT4">
                    <p:embed/>
                  </p:oleObj>
                </mc:Choice>
                <mc:Fallback>
                  <p:oleObj name="Equation" r:id="rId7" imgW="1612800" imgH="457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945313" y="1836738"/>
                          <a:ext cx="2901950" cy="8239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237661"/>
              </p:ext>
            </p:extLst>
          </p:nvPr>
        </p:nvGraphicFramePr>
        <p:xfrm>
          <a:off x="6805613" y="3383413"/>
          <a:ext cx="386397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5" name="Equation" r:id="rId9" imgW="2145960" imgH="457200" progId="Equation.DSMT4">
                  <p:embed/>
                </p:oleObj>
              </mc:Choice>
              <mc:Fallback>
                <p:oleObj name="Equation" r:id="rId9" imgW="21459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05613" y="3383413"/>
                        <a:ext cx="3863975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891380"/>
              </p:ext>
            </p:extLst>
          </p:nvPr>
        </p:nvGraphicFramePr>
        <p:xfrm>
          <a:off x="6805613" y="4412113"/>
          <a:ext cx="3382963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6" name="Equation" r:id="rId11" imgW="1879560" imgH="457200" progId="Equation.DSMT4">
                  <p:embed/>
                </p:oleObj>
              </mc:Choice>
              <mc:Fallback>
                <p:oleObj name="Equation" r:id="rId11" imgW="1879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05613" y="4412113"/>
                        <a:ext cx="3382963" cy="82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7656595" y="4363837"/>
            <a:ext cx="6234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-11</a:t>
            </a:r>
            <a:endParaRPr lang="en-US" sz="25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887662" y="4306536"/>
            <a:ext cx="6880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(-5)</a:t>
            </a:r>
            <a:endParaRPr lang="en-US" sz="25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841672"/>
              </p:ext>
            </p:extLst>
          </p:nvPr>
        </p:nvGraphicFramePr>
        <p:xfrm>
          <a:off x="6854638" y="5310638"/>
          <a:ext cx="306387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7" name="Equation" r:id="rId13" imgW="1701720" imgH="457200" progId="Equation.DSMT4">
                  <p:embed/>
                </p:oleObj>
              </mc:Choice>
              <mc:Fallback>
                <p:oleObj name="Equation" r:id="rId13" imgW="1701720" imgH="45720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854638" y="5310638"/>
                        <a:ext cx="3063875" cy="82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7603144" y="5232127"/>
            <a:ext cx="6234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-11</a:t>
            </a:r>
            <a:endParaRPr lang="en-US" sz="25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541915" y="5245311"/>
            <a:ext cx="50228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endParaRPr lang="en-US" sz="25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057206" y="1794579"/>
            <a:ext cx="644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13734" y="1794579"/>
            <a:ext cx="546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11404" y="1803272"/>
            <a:ext cx="468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</a:t>
            </a:r>
            <a:endParaRPr 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14592" y="1760676"/>
            <a:ext cx="6234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-11</a:t>
            </a:r>
            <a:endParaRPr lang="en-US" sz="25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506260" y="1760676"/>
            <a:ext cx="68802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</a:t>
            </a:r>
            <a:endParaRPr lang="en-US" sz="25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rc 7"/>
          <p:cNvSpPr/>
          <p:nvPr/>
        </p:nvSpPr>
        <p:spPr>
          <a:xfrm rot="8094402" flipH="1">
            <a:off x="6605495" y="2457592"/>
            <a:ext cx="4918610" cy="3861473"/>
          </a:xfrm>
          <a:prstGeom prst="arc">
            <a:avLst>
              <a:gd name="adj1" fmla="val 15593346"/>
              <a:gd name="adj2" fmla="val 1016017"/>
            </a:avLst>
          </a:prstGeom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583404" y="2893680"/>
            <a:ext cx="182738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Hướng dẫn</a:t>
            </a:r>
            <a:endParaRPr lang="en-US" sz="23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7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9" grpId="0"/>
      <p:bldP spid="39" grpId="1"/>
      <p:bldP spid="40" grpId="0"/>
      <p:bldP spid="40" grpId="1"/>
      <p:bldP spid="42" grpId="0"/>
      <p:bldP spid="42" grpId="1"/>
      <p:bldP spid="43" grpId="0"/>
      <p:bldP spid="43" grpId="1"/>
      <p:bldP spid="45" grpId="0"/>
      <p:bldP spid="46" grpId="0"/>
      <p:bldP spid="47" grpId="0"/>
      <p:bldP spid="21" grpId="0"/>
      <p:bldP spid="22" grpId="0"/>
      <p:bldP spid="8" grpId="0" animBg="1"/>
      <p:bldP spid="8" grpId="1" animBg="1"/>
      <p:bldP spid="24" grpId="0"/>
      <p:bldP spid="2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726528" y="412478"/>
            <a:ext cx="313888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Bài tập củng cố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68091" y="914584"/>
            <a:ext cx="4051722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3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 2 (Bài 38 SGK-tr23)</a:t>
            </a:r>
            <a:endParaRPr lang="en-US" sz="23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24549" y="1387474"/>
            <a:ext cx="5674267" cy="777240"/>
            <a:chOff x="768091" y="1271362"/>
            <a:chExt cx="5674267" cy="777240"/>
          </a:xfrm>
        </p:grpSpPr>
        <p:sp>
          <p:nvSpPr>
            <p:cNvPr id="6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68091" y="1424847"/>
              <a:ext cx="5674267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a) Thời gian nào dài hơn:       hay      ?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1956990"/>
                </p:ext>
              </p:extLst>
            </p:nvPr>
          </p:nvGraphicFramePr>
          <p:xfrm>
            <a:off x="4169906" y="1271362"/>
            <a:ext cx="517752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32" name="Equation" r:id="rId5" imgW="304560" imgH="457200" progId="Equation.DSMT4">
                    <p:embed/>
                  </p:oleObj>
                </mc:Choice>
                <mc:Fallback>
                  <p:oleObj name="Equation" r:id="rId5" imgW="304560" imgH="457200" progId="Equation.DSMT4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169906" y="1271362"/>
                          <a:ext cx="517752" cy="7772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794281"/>
                </p:ext>
              </p:extLst>
            </p:nvPr>
          </p:nvGraphicFramePr>
          <p:xfrm>
            <a:off x="5160280" y="1291999"/>
            <a:ext cx="517752" cy="755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33" name="Equation" r:id="rId7" imgW="304560" imgH="444240" progId="Equation.DSMT4">
                    <p:embed/>
                  </p:oleObj>
                </mc:Choice>
                <mc:Fallback>
                  <p:oleObj name="Equation" r:id="rId7" imgW="304560" imgH="444240" progId="Equation.DSMT4">
                    <p:embed/>
                    <p:pic>
                      <p:nvPicPr>
                        <p:cNvPr id="8" name="Object 7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160280" y="1291999"/>
                          <a:ext cx="517752" cy="7552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oup 26"/>
          <p:cNvGrpSpPr/>
          <p:nvPr/>
        </p:nvGrpSpPr>
        <p:grpSpPr>
          <a:xfrm>
            <a:off x="917443" y="2151063"/>
            <a:ext cx="2837134" cy="820736"/>
            <a:chOff x="917443" y="2034951"/>
            <a:chExt cx="2837134" cy="820736"/>
          </a:xfrm>
        </p:grpSpPr>
        <p:sp>
          <p:nvSpPr>
            <p:cNvPr id="11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917443" y="2178910"/>
              <a:ext cx="2837134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Vì 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0895898"/>
                </p:ext>
              </p:extLst>
            </p:nvPr>
          </p:nvGraphicFramePr>
          <p:xfrm>
            <a:off x="1455739" y="2055587"/>
            <a:ext cx="1110690" cy="800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34" name="Equation" r:id="rId9" imgW="634680" imgH="457200" progId="Equation.DSMT4">
                    <p:embed/>
                  </p:oleObj>
                </mc:Choice>
                <mc:Fallback>
                  <p:oleObj name="Equation" r:id="rId9" imgW="634680" imgH="457200" progId="Equation.DSMT4">
                    <p:embed/>
                    <p:pic>
                      <p:nvPicPr>
                        <p:cNvPr id="9" name="Object 8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455739" y="2055587"/>
                          <a:ext cx="1110690" cy="800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1776555"/>
                </p:ext>
              </p:extLst>
            </p:nvPr>
          </p:nvGraphicFramePr>
          <p:xfrm>
            <a:off x="2714626" y="2034951"/>
            <a:ext cx="910980" cy="777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35" name="Equation" r:id="rId11" imgW="520560" imgH="444240" progId="Equation.DSMT4">
                    <p:embed/>
                  </p:oleObj>
                </mc:Choice>
                <mc:Fallback>
                  <p:oleObj name="Equation" r:id="rId11" imgW="520560" imgH="444240" progId="Equation.DSMT4">
                    <p:embed/>
                    <p:pic>
                      <p:nvPicPr>
                        <p:cNvPr id="10" name="Object 9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714626" y="2034951"/>
                          <a:ext cx="910980" cy="7774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Group 30"/>
          <p:cNvGrpSpPr/>
          <p:nvPr/>
        </p:nvGrpSpPr>
        <p:grpSpPr>
          <a:xfrm>
            <a:off x="917443" y="2925763"/>
            <a:ext cx="2837134" cy="800100"/>
            <a:chOff x="917443" y="2809651"/>
            <a:chExt cx="2837134" cy="800100"/>
          </a:xfrm>
        </p:grpSpPr>
        <p:sp>
          <p:nvSpPr>
            <p:cNvPr id="12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917443" y="2920573"/>
              <a:ext cx="2837134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Mà 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8219004"/>
                </p:ext>
              </p:extLst>
            </p:nvPr>
          </p:nvGraphicFramePr>
          <p:xfrm>
            <a:off x="1581151" y="2809651"/>
            <a:ext cx="2155230" cy="800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36" name="Equation" r:id="rId13" imgW="1231560" imgH="457200" progId="Equation.DSMT4">
                    <p:embed/>
                  </p:oleObj>
                </mc:Choice>
                <mc:Fallback>
                  <p:oleObj name="Equation" r:id="rId13" imgW="1231560" imgH="457200" progId="Equation.DSMT4">
                    <p:embed/>
                    <p:pic>
                      <p:nvPicPr>
                        <p:cNvPr id="13" name="Object 12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581151" y="2809651"/>
                          <a:ext cx="2155230" cy="800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"/>
          <p:cNvGrpSpPr/>
          <p:nvPr/>
        </p:nvGrpSpPr>
        <p:grpSpPr>
          <a:xfrm>
            <a:off x="5933194" y="1404612"/>
            <a:ext cx="5951366" cy="754063"/>
            <a:chOff x="5991250" y="1288500"/>
            <a:chExt cx="5951366" cy="754063"/>
          </a:xfrm>
        </p:grpSpPr>
        <p:sp>
          <p:nvSpPr>
            <p:cNvPr id="17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991250" y="1424842"/>
              <a:ext cx="5951366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b) Đoạn thẳng nào ngắn hơn:         hay       ?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9766343"/>
                </p:ext>
              </p:extLst>
            </p:nvPr>
          </p:nvGraphicFramePr>
          <p:xfrm>
            <a:off x="9903194" y="1288500"/>
            <a:ext cx="693737" cy="754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37" name="Equation" r:id="rId15" imgW="419040" imgH="457200" progId="Equation.DSMT4">
                    <p:embed/>
                  </p:oleObj>
                </mc:Choice>
                <mc:Fallback>
                  <p:oleObj name="Equation" r:id="rId15" imgW="419040" imgH="457200" progId="Equation.DSMT4">
                    <p:embed/>
                    <p:pic>
                      <p:nvPicPr>
                        <p:cNvPr id="18" name="Object 17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9903194" y="1288500"/>
                          <a:ext cx="693737" cy="754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73770463"/>
                </p:ext>
              </p:extLst>
            </p:nvPr>
          </p:nvGraphicFramePr>
          <p:xfrm>
            <a:off x="11097628" y="1292083"/>
            <a:ext cx="565150" cy="733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38" name="Equation" r:id="rId17" imgW="342720" imgH="444240" progId="Equation.DSMT4">
                    <p:embed/>
                  </p:oleObj>
                </mc:Choice>
                <mc:Fallback>
                  <p:oleObj name="Equation" r:id="rId17" imgW="342720" imgH="444240" progId="Equation.DSMT4">
                    <p:embed/>
                    <p:pic>
                      <p:nvPicPr>
                        <p:cNvPr id="19" name="Object 18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1097628" y="1292083"/>
                          <a:ext cx="565150" cy="7334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" name="Group 35"/>
          <p:cNvGrpSpPr/>
          <p:nvPr/>
        </p:nvGrpSpPr>
        <p:grpSpPr>
          <a:xfrm>
            <a:off x="6140602" y="2141538"/>
            <a:ext cx="2837134" cy="784225"/>
            <a:chOff x="6140602" y="2025426"/>
            <a:chExt cx="2837134" cy="784225"/>
          </a:xfrm>
        </p:grpSpPr>
        <p:sp>
          <p:nvSpPr>
            <p:cNvPr id="16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140602" y="2178905"/>
              <a:ext cx="2837134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Vì 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4432656"/>
                </p:ext>
              </p:extLst>
            </p:nvPr>
          </p:nvGraphicFramePr>
          <p:xfrm>
            <a:off x="6605588" y="2055588"/>
            <a:ext cx="1196975" cy="754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39" name="Equation" r:id="rId19" imgW="723600" imgH="457200" progId="Equation.DSMT4">
                    <p:embed/>
                  </p:oleObj>
                </mc:Choice>
                <mc:Fallback>
                  <p:oleObj name="Equation" r:id="rId19" imgW="723600" imgH="457200" progId="Equation.DSMT4">
                    <p:embed/>
                    <p:pic>
                      <p:nvPicPr>
                        <p:cNvPr id="20" name="Object 19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6605588" y="2055588"/>
                          <a:ext cx="1196975" cy="754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5715737"/>
                </p:ext>
              </p:extLst>
            </p:nvPr>
          </p:nvGraphicFramePr>
          <p:xfrm>
            <a:off x="7926388" y="2025426"/>
            <a:ext cx="881062" cy="754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40" name="Equation" r:id="rId21" imgW="533160" imgH="457200" progId="Equation.DSMT4">
                    <p:embed/>
                  </p:oleObj>
                </mc:Choice>
                <mc:Fallback>
                  <p:oleObj name="Equation" r:id="rId21" imgW="533160" imgH="457200" progId="Equation.DSMT4">
                    <p:embed/>
                    <p:pic>
                      <p:nvPicPr>
                        <p:cNvPr id="21" name="Object 20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7926388" y="2025426"/>
                          <a:ext cx="881062" cy="754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" name="Group 36"/>
          <p:cNvGrpSpPr/>
          <p:nvPr/>
        </p:nvGrpSpPr>
        <p:grpSpPr>
          <a:xfrm>
            <a:off x="6140602" y="2954338"/>
            <a:ext cx="2837134" cy="754062"/>
            <a:chOff x="6140602" y="2838226"/>
            <a:chExt cx="2837134" cy="754062"/>
          </a:xfrm>
        </p:grpSpPr>
        <p:sp>
          <p:nvSpPr>
            <p:cNvPr id="22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140602" y="2948278"/>
              <a:ext cx="2837134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Mà 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3172846"/>
                </p:ext>
              </p:extLst>
            </p:nvPr>
          </p:nvGraphicFramePr>
          <p:xfrm>
            <a:off x="6721475" y="2838226"/>
            <a:ext cx="2205038" cy="754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41" name="Equation" r:id="rId23" imgW="1333440" imgH="457200" progId="Equation.DSMT4">
                    <p:embed/>
                  </p:oleObj>
                </mc:Choice>
                <mc:Fallback>
                  <p:oleObj name="Equation" r:id="rId23" imgW="1333440" imgH="457200" progId="Equation.DSMT4">
                    <p:embed/>
                    <p:pic>
                      <p:nvPicPr>
                        <p:cNvPr id="23" name="Object 22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6721475" y="2838226"/>
                          <a:ext cx="2205038" cy="754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6" name="Straight Connector 25"/>
          <p:cNvCxnSpPr/>
          <p:nvPr/>
        </p:nvCxnSpPr>
        <p:spPr>
          <a:xfrm>
            <a:off x="5847951" y="1400573"/>
            <a:ext cx="0" cy="3177685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796836" y="4645024"/>
            <a:ext cx="6015417" cy="777240"/>
            <a:chOff x="796836" y="4528912"/>
            <a:chExt cx="6015417" cy="777240"/>
          </a:xfrm>
        </p:grpSpPr>
        <p:sp>
          <p:nvSpPr>
            <p:cNvPr id="28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6836" y="4653939"/>
              <a:ext cx="6015417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e) Diện tích nào nhỏ hơn:         hay            ?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1826656"/>
                </p:ext>
              </p:extLst>
            </p:nvPr>
          </p:nvGraphicFramePr>
          <p:xfrm>
            <a:off x="4194173" y="4528912"/>
            <a:ext cx="690336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42" name="Equation" r:id="rId25" imgW="406080" imgH="457200" progId="Equation.DSMT4">
                    <p:embed/>
                  </p:oleObj>
                </mc:Choice>
                <mc:Fallback>
                  <p:oleObj name="Equation" r:id="rId25" imgW="406080" imgH="457200" progId="Equation.DSMT4">
                    <p:embed/>
                    <p:pic>
                      <p:nvPicPr>
                        <p:cNvPr id="29" name="Object 28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4194173" y="4528912"/>
                          <a:ext cx="690336" cy="7772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0550658"/>
                </p:ext>
              </p:extLst>
            </p:nvPr>
          </p:nvGraphicFramePr>
          <p:xfrm>
            <a:off x="5448298" y="4671788"/>
            <a:ext cx="927792" cy="388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43" name="Equation" r:id="rId27" imgW="545760" imgH="228600" progId="Equation.DSMT4">
                    <p:embed/>
                  </p:oleObj>
                </mc:Choice>
                <mc:Fallback>
                  <p:oleObj name="Equation" r:id="rId27" imgW="545760" imgH="228600" progId="Equation.DSMT4">
                    <p:embed/>
                    <p:pic>
                      <p:nvPicPr>
                        <p:cNvPr id="30" name="Object 29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5448298" y="4671788"/>
                          <a:ext cx="927792" cy="3886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Group 38"/>
          <p:cNvGrpSpPr/>
          <p:nvPr/>
        </p:nvGrpSpPr>
        <p:grpSpPr>
          <a:xfrm>
            <a:off x="1007212" y="5511800"/>
            <a:ext cx="4050563" cy="777875"/>
            <a:chOff x="1007212" y="5395688"/>
            <a:chExt cx="4050563" cy="777875"/>
          </a:xfrm>
        </p:grpSpPr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691021"/>
                </p:ext>
              </p:extLst>
            </p:nvPr>
          </p:nvGraphicFramePr>
          <p:xfrm>
            <a:off x="2035175" y="5395688"/>
            <a:ext cx="3022600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44" name="Equation" r:id="rId29" imgW="1777680" imgH="457200" progId="Equation.DSMT4">
                    <p:embed/>
                  </p:oleObj>
                </mc:Choice>
                <mc:Fallback>
                  <p:oleObj name="Equation" r:id="rId29" imgW="1777680" imgH="457200" progId="Equation.DSMT4">
                    <p:embed/>
                    <p:pic>
                      <p:nvPicPr>
                        <p:cNvPr id="32" name="Object 31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2035175" y="5395688"/>
                          <a:ext cx="3022600" cy="777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007212" y="5511862"/>
              <a:ext cx="974416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Ta có: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106267" y="5559425"/>
            <a:ext cx="2532783" cy="776288"/>
            <a:chOff x="5106267" y="5443313"/>
            <a:chExt cx="2532783" cy="776288"/>
          </a:xfrm>
        </p:grpSpPr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9326252"/>
                </p:ext>
              </p:extLst>
            </p:nvPr>
          </p:nvGraphicFramePr>
          <p:xfrm>
            <a:off x="5868988" y="5443313"/>
            <a:ext cx="1770062" cy="776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45" name="Equation" r:id="rId31" imgW="1041120" imgH="457200" progId="Equation.DSMT4">
                    <p:embed/>
                  </p:oleObj>
                </mc:Choice>
                <mc:Fallback>
                  <p:oleObj name="Equation" r:id="rId31" imgW="1041120" imgH="457200" progId="Equation.DSMT4">
                    <p:embed/>
                    <p:pic>
                      <p:nvPicPr>
                        <p:cNvPr id="33" name="Object 32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5868988" y="5443313"/>
                          <a:ext cx="1770062" cy="7762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106267" y="5557059"/>
              <a:ext cx="974416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nên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17441" y="3686175"/>
            <a:ext cx="3477700" cy="800100"/>
            <a:chOff x="917441" y="3570063"/>
            <a:chExt cx="3477700" cy="800100"/>
          </a:xfrm>
        </p:grpSpPr>
        <p:sp>
          <p:nvSpPr>
            <p:cNvPr id="14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917441" y="3698182"/>
              <a:ext cx="3477700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Vậy:        dài hơn       . 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1889837"/>
                </p:ext>
              </p:extLst>
            </p:nvPr>
          </p:nvGraphicFramePr>
          <p:xfrm>
            <a:off x="1625601" y="3570063"/>
            <a:ext cx="532980" cy="777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46" name="Equation" r:id="rId33" imgW="304560" imgH="444240" progId="Equation.DSMT4">
                    <p:embed/>
                  </p:oleObj>
                </mc:Choice>
                <mc:Fallback>
                  <p:oleObj name="Equation" r:id="rId33" imgW="304560" imgH="444240" progId="Equation.DSMT4">
                    <p:embed/>
                    <p:pic>
                      <p:nvPicPr>
                        <p:cNvPr id="15" name="Object 14"/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1625601" y="3570063"/>
                          <a:ext cx="532980" cy="7774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3466476"/>
                </p:ext>
              </p:extLst>
            </p:nvPr>
          </p:nvGraphicFramePr>
          <p:xfrm>
            <a:off x="3295650" y="3570063"/>
            <a:ext cx="532980" cy="800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47" name="Equation" r:id="rId35" imgW="304560" imgH="457200" progId="Equation.DSMT4">
                    <p:embed/>
                  </p:oleObj>
                </mc:Choice>
                <mc:Fallback>
                  <p:oleObj name="Equation" r:id="rId35" imgW="304560" imgH="457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6"/>
                        <a:stretch>
                          <a:fillRect/>
                        </a:stretch>
                      </p:blipFill>
                      <p:spPr>
                        <a:xfrm>
                          <a:off x="3295650" y="3570063"/>
                          <a:ext cx="532980" cy="800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Group 43"/>
          <p:cNvGrpSpPr/>
          <p:nvPr/>
        </p:nvGrpSpPr>
        <p:grpSpPr>
          <a:xfrm>
            <a:off x="6140600" y="3649211"/>
            <a:ext cx="3733565" cy="755650"/>
            <a:chOff x="6140600" y="3533099"/>
            <a:chExt cx="3733565" cy="755650"/>
          </a:xfrm>
        </p:grpSpPr>
        <p:sp>
          <p:nvSpPr>
            <p:cNvPr id="24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140600" y="3698177"/>
              <a:ext cx="3733565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Vậy:          ngắn hơn          . 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7850993"/>
                </p:ext>
              </p:extLst>
            </p:nvPr>
          </p:nvGraphicFramePr>
          <p:xfrm>
            <a:off x="6844605" y="3533099"/>
            <a:ext cx="692150" cy="755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48" name="Equation" r:id="rId37" imgW="419040" imgH="457200" progId="Equation.DSMT4">
                    <p:embed/>
                  </p:oleObj>
                </mc:Choice>
                <mc:Fallback>
                  <p:oleObj name="Equation" r:id="rId37" imgW="419040" imgH="457200" progId="Equation.DSMT4">
                    <p:embed/>
                    <p:pic>
                      <p:nvPicPr>
                        <p:cNvPr id="25" name="Object 24"/>
                        <p:cNvPicPr/>
                        <p:nvPr/>
                      </p:nvPicPr>
                      <p:blipFill>
                        <a:blip r:embed="rId38"/>
                        <a:stretch>
                          <a:fillRect/>
                        </a:stretch>
                      </p:blipFill>
                      <p:spPr>
                        <a:xfrm>
                          <a:off x="6844605" y="3533099"/>
                          <a:ext cx="692150" cy="7556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899602"/>
                </p:ext>
              </p:extLst>
            </p:nvPr>
          </p:nvGraphicFramePr>
          <p:xfrm>
            <a:off x="8977736" y="3533099"/>
            <a:ext cx="582624" cy="755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1849" name="Equation" r:id="rId39" imgW="342720" imgH="444240" progId="Equation.DSMT4">
                    <p:embed/>
                  </p:oleObj>
                </mc:Choice>
                <mc:Fallback>
                  <p:oleObj name="Equation" r:id="rId39" imgW="342720" imgH="4442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8977736" y="3533099"/>
                          <a:ext cx="582624" cy="7552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29485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726528" y="412478"/>
            <a:ext cx="313888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Bài tập củng cố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68091" y="914584"/>
            <a:ext cx="4051722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3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 2 (Bài 38 SGK-tr23)</a:t>
            </a:r>
            <a:endParaRPr lang="en-US" sz="23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24549" y="1387474"/>
            <a:ext cx="5674267" cy="777240"/>
            <a:chOff x="768091" y="1271362"/>
            <a:chExt cx="5674267" cy="777240"/>
          </a:xfrm>
        </p:grpSpPr>
        <p:sp>
          <p:nvSpPr>
            <p:cNvPr id="6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68091" y="1424847"/>
              <a:ext cx="5674267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a) Thời gian nào dài hơn:       hay      ?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3121922"/>
                </p:ext>
              </p:extLst>
            </p:nvPr>
          </p:nvGraphicFramePr>
          <p:xfrm>
            <a:off x="4169906" y="1271362"/>
            <a:ext cx="517752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08" name="Equation" r:id="rId5" imgW="304560" imgH="457200" progId="Equation.DSMT4">
                    <p:embed/>
                  </p:oleObj>
                </mc:Choice>
                <mc:Fallback>
                  <p:oleObj name="Equation" r:id="rId5" imgW="304560" imgH="457200" progId="Equation.DSMT4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169906" y="1271362"/>
                          <a:ext cx="517752" cy="7772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6127174"/>
                </p:ext>
              </p:extLst>
            </p:nvPr>
          </p:nvGraphicFramePr>
          <p:xfrm>
            <a:off x="5160280" y="1291999"/>
            <a:ext cx="517752" cy="755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09" name="Equation" r:id="rId7" imgW="304560" imgH="444240" progId="Equation.DSMT4">
                    <p:embed/>
                  </p:oleObj>
                </mc:Choice>
                <mc:Fallback>
                  <p:oleObj name="Equation" r:id="rId7" imgW="304560" imgH="444240" progId="Equation.DSMT4">
                    <p:embed/>
                    <p:pic>
                      <p:nvPicPr>
                        <p:cNvPr id="8" name="Object 7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160280" y="1291999"/>
                          <a:ext cx="517752" cy="7552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oup 26"/>
          <p:cNvGrpSpPr/>
          <p:nvPr/>
        </p:nvGrpSpPr>
        <p:grpSpPr>
          <a:xfrm>
            <a:off x="917443" y="2151063"/>
            <a:ext cx="2837134" cy="820736"/>
            <a:chOff x="917443" y="2034951"/>
            <a:chExt cx="2837134" cy="820736"/>
          </a:xfrm>
        </p:grpSpPr>
        <p:sp>
          <p:nvSpPr>
            <p:cNvPr id="11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917443" y="2178910"/>
              <a:ext cx="2837134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Vì 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0895898"/>
                </p:ext>
              </p:extLst>
            </p:nvPr>
          </p:nvGraphicFramePr>
          <p:xfrm>
            <a:off x="1455739" y="2055587"/>
            <a:ext cx="1110690" cy="800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10" name="Equation" r:id="rId9" imgW="634680" imgH="457200" progId="Equation.DSMT4">
                    <p:embed/>
                  </p:oleObj>
                </mc:Choice>
                <mc:Fallback>
                  <p:oleObj name="Equation" r:id="rId9" imgW="634680" imgH="457200" progId="Equation.DSMT4">
                    <p:embed/>
                    <p:pic>
                      <p:nvPicPr>
                        <p:cNvPr id="9" name="Object 8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455739" y="2055587"/>
                          <a:ext cx="1110690" cy="800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1776555"/>
                </p:ext>
              </p:extLst>
            </p:nvPr>
          </p:nvGraphicFramePr>
          <p:xfrm>
            <a:off x="2714626" y="2034951"/>
            <a:ext cx="910980" cy="777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11" name="Equation" r:id="rId11" imgW="520560" imgH="444240" progId="Equation.DSMT4">
                    <p:embed/>
                  </p:oleObj>
                </mc:Choice>
                <mc:Fallback>
                  <p:oleObj name="Equation" r:id="rId11" imgW="520560" imgH="444240" progId="Equation.DSMT4">
                    <p:embed/>
                    <p:pic>
                      <p:nvPicPr>
                        <p:cNvPr id="10" name="Object 9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714626" y="2034951"/>
                          <a:ext cx="910980" cy="7774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Group 30"/>
          <p:cNvGrpSpPr/>
          <p:nvPr/>
        </p:nvGrpSpPr>
        <p:grpSpPr>
          <a:xfrm>
            <a:off x="917443" y="2925763"/>
            <a:ext cx="2837134" cy="800100"/>
            <a:chOff x="917443" y="2809651"/>
            <a:chExt cx="2837134" cy="800100"/>
          </a:xfrm>
        </p:grpSpPr>
        <p:sp>
          <p:nvSpPr>
            <p:cNvPr id="12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917443" y="2920573"/>
              <a:ext cx="2837134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Mà 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8219004"/>
                </p:ext>
              </p:extLst>
            </p:nvPr>
          </p:nvGraphicFramePr>
          <p:xfrm>
            <a:off x="1581151" y="2809651"/>
            <a:ext cx="2155230" cy="800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12" name="Equation" r:id="rId13" imgW="1231560" imgH="457200" progId="Equation.DSMT4">
                    <p:embed/>
                  </p:oleObj>
                </mc:Choice>
                <mc:Fallback>
                  <p:oleObj name="Equation" r:id="rId13" imgW="1231560" imgH="457200" progId="Equation.DSMT4">
                    <p:embed/>
                    <p:pic>
                      <p:nvPicPr>
                        <p:cNvPr id="13" name="Object 12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581151" y="2809651"/>
                          <a:ext cx="2155230" cy="800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"/>
          <p:cNvGrpSpPr/>
          <p:nvPr/>
        </p:nvGrpSpPr>
        <p:grpSpPr>
          <a:xfrm>
            <a:off x="5933194" y="1404612"/>
            <a:ext cx="5951366" cy="754063"/>
            <a:chOff x="5991250" y="1288500"/>
            <a:chExt cx="5951366" cy="754063"/>
          </a:xfrm>
        </p:grpSpPr>
        <p:sp>
          <p:nvSpPr>
            <p:cNvPr id="17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991250" y="1424842"/>
              <a:ext cx="5951366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b) Đoạn thẳng nào ngắn hơn:         hay       ?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9306027"/>
                </p:ext>
              </p:extLst>
            </p:nvPr>
          </p:nvGraphicFramePr>
          <p:xfrm>
            <a:off x="9903194" y="1288500"/>
            <a:ext cx="693737" cy="754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13" name="Equation" r:id="rId15" imgW="419040" imgH="457200" progId="Equation.DSMT4">
                    <p:embed/>
                  </p:oleObj>
                </mc:Choice>
                <mc:Fallback>
                  <p:oleObj name="Equation" r:id="rId15" imgW="419040" imgH="457200" progId="Equation.DSMT4">
                    <p:embed/>
                    <p:pic>
                      <p:nvPicPr>
                        <p:cNvPr id="18" name="Object 17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9903194" y="1288500"/>
                          <a:ext cx="693737" cy="754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2788767"/>
                </p:ext>
              </p:extLst>
            </p:nvPr>
          </p:nvGraphicFramePr>
          <p:xfrm>
            <a:off x="11097628" y="1292083"/>
            <a:ext cx="565150" cy="733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14" name="Equation" r:id="rId17" imgW="342720" imgH="444240" progId="Equation.DSMT4">
                    <p:embed/>
                  </p:oleObj>
                </mc:Choice>
                <mc:Fallback>
                  <p:oleObj name="Equation" r:id="rId17" imgW="342720" imgH="444240" progId="Equation.DSMT4">
                    <p:embed/>
                    <p:pic>
                      <p:nvPicPr>
                        <p:cNvPr id="19" name="Object 18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1097628" y="1292083"/>
                          <a:ext cx="565150" cy="7334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" name="Group 35"/>
          <p:cNvGrpSpPr/>
          <p:nvPr/>
        </p:nvGrpSpPr>
        <p:grpSpPr>
          <a:xfrm>
            <a:off x="6140602" y="2141538"/>
            <a:ext cx="2837134" cy="784225"/>
            <a:chOff x="6140602" y="2025426"/>
            <a:chExt cx="2837134" cy="784225"/>
          </a:xfrm>
        </p:grpSpPr>
        <p:sp>
          <p:nvSpPr>
            <p:cNvPr id="16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140602" y="2178905"/>
              <a:ext cx="2837134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Vì 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4432656"/>
                </p:ext>
              </p:extLst>
            </p:nvPr>
          </p:nvGraphicFramePr>
          <p:xfrm>
            <a:off x="6605588" y="2055588"/>
            <a:ext cx="1196975" cy="754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15" name="Equation" r:id="rId19" imgW="723600" imgH="457200" progId="Equation.DSMT4">
                    <p:embed/>
                  </p:oleObj>
                </mc:Choice>
                <mc:Fallback>
                  <p:oleObj name="Equation" r:id="rId19" imgW="723600" imgH="457200" progId="Equation.DSMT4">
                    <p:embed/>
                    <p:pic>
                      <p:nvPicPr>
                        <p:cNvPr id="20" name="Object 19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6605588" y="2055588"/>
                          <a:ext cx="1196975" cy="754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5715737"/>
                </p:ext>
              </p:extLst>
            </p:nvPr>
          </p:nvGraphicFramePr>
          <p:xfrm>
            <a:off x="7926388" y="2025426"/>
            <a:ext cx="881062" cy="754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16" name="Equation" r:id="rId21" imgW="533160" imgH="457200" progId="Equation.DSMT4">
                    <p:embed/>
                  </p:oleObj>
                </mc:Choice>
                <mc:Fallback>
                  <p:oleObj name="Equation" r:id="rId21" imgW="533160" imgH="457200" progId="Equation.DSMT4">
                    <p:embed/>
                    <p:pic>
                      <p:nvPicPr>
                        <p:cNvPr id="21" name="Object 20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7926388" y="2025426"/>
                          <a:ext cx="881062" cy="754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" name="Group 36"/>
          <p:cNvGrpSpPr/>
          <p:nvPr/>
        </p:nvGrpSpPr>
        <p:grpSpPr>
          <a:xfrm>
            <a:off x="6140602" y="2954338"/>
            <a:ext cx="2837134" cy="754062"/>
            <a:chOff x="6140602" y="2838226"/>
            <a:chExt cx="2837134" cy="754062"/>
          </a:xfrm>
        </p:grpSpPr>
        <p:sp>
          <p:nvSpPr>
            <p:cNvPr id="22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140602" y="2948278"/>
              <a:ext cx="2837134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Mà 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3172846"/>
                </p:ext>
              </p:extLst>
            </p:nvPr>
          </p:nvGraphicFramePr>
          <p:xfrm>
            <a:off x="6721475" y="2838226"/>
            <a:ext cx="2205038" cy="754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17" name="Equation" r:id="rId23" imgW="1333440" imgH="457200" progId="Equation.DSMT4">
                    <p:embed/>
                  </p:oleObj>
                </mc:Choice>
                <mc:Fallback>
                  <p:oleObj name="Equation" r:id="rId23" imgW="1333440" imgH="457200" progId="Equation.DSMT4">
                    <p:embed/>
                    <p:pic>
                      <p:nvPicPr>
                        <p:cNvPr id="23" name="Object 22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6721475" y="2838226"/>
                          <a:ext cx="2205038" cy="7540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6" name="Straight Connector 25"/>
          <p:cNvCxnSpPr/>
          <p:nvPr/>
        </p:nvCxnSpPr>
        <p:spPr>
          <a:xfrm>
            <a:off x="5847951" y="1400573"/>
            <a:ext cx="0" cy="3177685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796836" y="4645024"/>
            <a:ext cx="6015417" cy="777240"/>
            <a:chOff x="796836" y="4528912"/>
            <a:chExt cx="6015417" cy="777240"/>
          </a:xfrm>
        </p:grpSpPr>
        <p:sp>
          <p:nvSpPr>
            <p:cNvPr id="28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96836" y="4653939"/>
              <a:ext cx="6015417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e) Diện tích nào nhỏ hơn:         hay            ?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3638838"/>
                </p:ext>
              </p:extLst>
            </p:nvPr>
          </p:nvGraphicFramePr>
          <p:xfrm>
            <a:off x="4194173" y="4528912"/>
            <a:ext cx="690336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18" name="Equation" r:id="rId25" imgW="406080" imgH="457200" progId="Equation.DSMT4">
                    <p:embed/>
                  </p:oleObj>
                </mc:Choice>
                <mc:Fallback>
                  <p:oleObj name="Equation" r:id="rId25" imgW="406080" imgH="457200" progId="Equation.DSMT4">
                    <p:embed/>
                    <p:pic>
                      <p:nvPicPr>
                        <p:cNvPr id="29" name="Object 28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4194173" y="4528912"/>
                          <a:ext cx="690336" cy="7772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4964914"/>
                </p:ext>
              </p:extLst>
            </p:nvPr>
          </p:nvGraphicFramePr>
          <p:xfrm>
            <a:off x="5448298" y="4671788"/>
            <a:ext cx="927792" cy="388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19" name="Equation" r:id="rId27" imgW="545760" imgH="228600" progId="Equation.DSMT4">
                    <p:embed/>
                  </p:oleObj>
                </mc:Choice>
                <mc:Fallback>
                  <p:oleObj name="Equation" r:id="rId27" imgW="545760" imgH="228600" progId="Equation.DSMT4">
                    <p:embed/>
                    <p:pic>
                      <p:nvPicPr>
                        <p:cNvPr id="30" name="Object 29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5448298" y="4671788"/>
                          <a:ext cx="927792" cy="3886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Group 38"/>
          <p:cNvGrpSpPr/>
          <p:nvPr/>
        </p:nvGrpSpPr>
        <p:grpSpPr>
          <a:xfrm>
            <a:off x="1007212" y="5511800"/>
            <a:ext cx="4050563" cy="777875"/>
            <a:chOff x="1007212" y="5395688"/>
            <a:chExt cx="4050563" cy="777875"/>
          </a:xfrm>
        </p:grpSpPr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691021"/>
                </p:ext>
              </p:extLst>
            </p:nvPr>
          </p:nvGraphicFramePr>
          <p:xfrm>
            <a:off x="2035175" y="5395688"/>
            <a:ext cx="3022600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20" name="Equation" r:id="rId29" imgW="1777680" imgH="457200" progId="Equation.DSMT4">
                    <p:embed/>
                  </p:oleObj>
                </mc:Choice>
                <mc:Fallback>
                  <p:oleObj name="Equation" r:id="rId29" imgW="1777680" imgH="457200" progId="Equation.DSMT4">
                    <p:embed/>
                    <p:pic>
                      <p:nvPicPr>
                        <p:cNvPr id="32" name="Object 31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2035175" y="5395688"/>
                          <a:ext cx="3022600" cy="777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007212" y="5511862"/>
              <a:ext cx="974416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Ta có: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106267" y="5559425"/>
            <a:ext cx="2532783" cy="776288"/>
            <a:chOff x="5106267" y="5443313"/>
            <a:chExt cx="2532783" cy="776288"/>
          </a:xfrm>
        </p:grpSpPr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9326252"/>
                </p:ext>
              </p:extLst>
            </p:nvPr>
          </p:nvGraphicFramePr>
          <p:xfrm>
            <a:off x="5868988" y="5443313"/>
            <a:ext cx="1770062" cy="776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21" name="Equation" r:id="rId31" imgW="1041120" imgH="457200" progId="Equation.DSMT4">
                    <p:embed/>
                  </p:oleObj>
                </mc:Choice>
                <mc:Fallback>
                  <p:oleObj name="Equation" r:id="rId31" imgW="1041120" imgH="457200" progId="Equation.DSMT4">
                    <p:embed/>
                    <p:pic>
                      <p:nvPicPr>
                        <p:cNvPr id="33" name="Object 32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5868988" y="5443313"/>
                          <a:ext cx="1770062" cy="7762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106267" y="5557059"/>
              <a:ext cx="974416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nên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917441" y="3686175"/>
            <a:ext cx="3477700" cy="800100"/>
            <a:chOff x="917441" y="3570063"/>
            <a:chExt cx="3477700" cy="800100"/>
          </a:xfrm>
        </p:grpSpPr>
        <p:sp>
          <p:nvSpPr>
            <p:cNvPr id="14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917441" y="3698182"/>
              <a:ext cx="3477700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Vậy:        dài hơn       . 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1889837"/>
                </p:ext>
              </p:extLst>
            </p:nvPr>
          </p:nvGraphicFramePr>
          <p:xfrm>
            <a:off x="1625601" y="3570063"/>
            <a:ext cx="532980" cy="777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22" name="Equation" r:id="rId33" imgW="304560" imgH="444240" progId="Equation.DSMT4">
                    <p:embed/>
                  </p:oleObj>
                </mc:Choice>
                <mc:Fallback>
                  <p:oleObj name="Equation" r:id="rId33" imgW="304560" imgH="444240" progId="Equation.DSMT4">
                    <p:embed/>
                    <p:pic>
                      <p:nvPicPr>
                        <p:cNvPr id="15" name="Object 14"/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1625601" y="3570063"/>
                          <a:ext cx="532980" cy="7774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3466476"/>
                </p:ext>
              </p:extLst>
            </p:nvPr>
          </p:nvGraphicFramePr>
          <p:xfrm>
            <a:off x="3295650" y="3570063"/>
            <a:ext cx="532980" cy="800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23" name="Equation" r:id="rId35" imgW="304560" imgH="457200" progId="Equation.DSMT4">
                    <p:embed/>
                  </p:oleObj>
                </mc:Choice>
                <mc:Fallback>
                  <p:oleObj name="Equation" r:id="rId35" imgW="304560" imgH="457200" progId="Equation.DSMT4">
                    <p:embed/>
                    <p:pic>
                      <p:nvPicPr>
                        <p:cNvPr id="41" name="Object 40"/>
                        <p:cNvPicPr/>
                        <p:nvPr/>
                      </p:nvPicPr>
                      <p:blipFill>
                        <a:blip r:embed="rId36"/>
                        <a:stretch>
                          <a:fillRect/>
                        </a:stretch>
                      </p:blipFill>
                      <p:spPr>
                        <a:xfrm>
                          <a:off x="3295650" y="3570063"/>
                          <a:ext cx="532980" cy="800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Group 43"/>
          <p:cNvGrpSpPr/>
          <p:nvPr/>
        </p:nvGrpSpPr>
        <p:grpSpPr>
          <a:xfrm>
            <a:off x="6140600" y="3649211"/>
            <a:ext cx="3733565" cy="755650"/>
            <a:chOff x="6140600" y="3533099"/>
            <a:chExt cx="3733565" cy="755650"/>
          </a:xfrm>
        </p:grpSpPr>
        <p:sp>
          <p:nvSpPr>
            <p:cNvPr id="24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140600" y="3698177"/>
              <a:ext cx="3733565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Vậy:          ngắn hơn          . 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9672504"/>
                </p:ext>
              </p:extLst>
            </p:nvPr>
          </p:nvGraphicFramePr>
          <p:xfrm>
            <a:off x="6844605" y="3533099"/>
            <a:ext cx="692150" cy="755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24" name="Equation" r:id="rId37" imgW="419040" imgH="457200" progId="Equation.DSMT4">
                    <p:embed/>
                  </p:oleObj>
                </mc:Choice>
                <mc:Fallback>
                  <p:oleObj name="Equation" r:id="rId37" imgW="419040" imgH="457200" progId="Equation.DSMT4">
                    <p:embed/>
                    <p:pic>
                      <p:nvPicPr>
                        <p:cNvPr id="25" name="Object 24"/>
                        <p:cNvPicPr/>
                        <p:nvPr/>
                      </p:nvPicPr>
                      <p:blipFill>
                        <a:blip r:embed="rId38"/>
                        <a:stretch>
                          <a:fillRect/>
                        </a:stretch>
                      </p:blipFill>
                      <p:spPr>
                        <a:xfrm>
                          <a:off x="6844605" y="3533099"/>
                          <a:ext cx="692150" cy="7556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76314746"/>
                </p:ext>
              </p:extLst>
            </p:nvPr>
          </p:nvGraphicFramePr>
          <p:xfrm>
            <a:off x="8977736" y="3533099"/>
            <a:ext cx="582624" cy="755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525" name="Equation" r:id="rId39" imgW="342720" imgH="444240" progId="Equation.DSMT4">
                    <p:embed/>
                  </p:oleObj>
                </mc:Choice>
                <mc:Fallback>
                  <p:oleObj name="Equation" r:id="rId39" imgW="342720" imgH="444240" progId="Equation.DSMT4">
                    <p:embed/>
                    <p:pic>
                      <p:nvPicPr>
                        <p:cNvPr id="42" name="Object 41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8977736" y="3533099"/>
                          <a:ext cx="582624" cy="7552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" name="Rounded Rectangular Callout 44"/>
          <p:cNvSpPr/>
          <p:nvPr/>
        </p:nvSpPr>
        <p:spPr>
          <a:xfrm>
            <a:off x="9415584" y="4226415"/>
            <a:ext cx="2204214" cy="1833321"/>
          </a:xfrm>
          <a:prstGeom prst="wedgeRoundRectCallout">
            <a:avLst>
              <a:gd name="adj1" fmla="val -114447"/>
              <a:gd name="adj2" fmla="val 9318"/>
              <a:gd name="adj3" fmla="val 16667"/>
            </a:avLst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smtClean="0">
                <a:solidFill>
                  <a:srgbClr val="FF0000"/>
                </a:solidFill>
              </a:rPr>
              <a:t>Khi so sánh, các đại lượng phải có cùng đơn vị đo.</a:t>
            </a:r>
            <a:endParaRPr lang="en-US" sz="25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009902"/>
              </p:ext>
            </p:extLst>
          </p:nvPr>
        </p:nvGraphicFramePr>
        <p:xfrm>
          <a:off x="833016" y="1518577"/>
          <a:ext cx="10740285" cy="4867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3670">
                  <a:extLst>
                    <a:ext uri="{9D8B030D-6E8A-4147-A177-3AD203B41FA5}">
                      <a16:colId xmlns:a16="http://schemas.microsoft.com/office/drawing/2014/main" val="2339831953"/>
                    </a:ext>
                  </a:extLst>
                </a:gridCol>
                <a:gridCol w="5796615">
                  <a:extLst>
                    <a:ext uri="{9D8B030D-6E8A-4147-A177-3AD203B41FA5}">
                      <a16:colId xmlns:a16="http://schemas.microsoft.com/office/drawing/2014/main" val="2471942675"/>
                    </a:ext>
                  </a:extLst>
                </a:gridCol>
              </a:tblGrid>
              <a:tr h="16225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192253"/>
                  </a:ext>
                </a:extLst>
              </a:tr>
              <a:tr h="16225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152736"/>
                  </a:ext>
                </a:extLst>
              </a:tr>
              <a:tr h="16225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302179"/>
                  </a:ext>
                </a:extLst>
              </a:tr>
            </a:tbl>
          </a:graphicData>
        </a:graphic>
      </p:graphicFrame>
      <p:sp>
        <p:nvSpPr>
          <p:cNvPr id="4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833017" y="925411"/>
            <a:ext cx="908024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5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 3 : </a:t>
            </a:r>
            <a:r>
              <a:rPr lang="en-US" sz="25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Điền đúng (Đ) hoặc sai (S) vào ô trống</a:t>
            </a:r>
            <a:endParaRPr lang="en-US" sz="25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26528" y="412478"/>
            <a:ext cx="313888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Bài tập củng cố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69693" y="1816100"/>
            <a:ext cx="4416999" cy="823913"/>
            <a:chOff x="869693" y="1816100"/>
            <a:chExt cx="4416999" cy="823913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8359692"/>
                </p:ext>
              </p:extLst>
            </p:nvPr>
          </p:nvGraphicFramePr>
          <p:xfrm>
            <a:off x="1371600" y="1816100"/>
            <a:ext cx="1233488" cy="823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102" name="Equation" r:id="rId5" imgW="685800" imgH="457200" progId="Equation.DSMT4">
                    <p:embed/>
                  </p:oleObj>
                </mc:Choice>
                <mc:Fallback>
                  <p:oleObj name="Equation" r:id="rId5" imgW="685800" imgH="457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71600" y="1816100"/>
                          <a:ext cx="1233488" cy="8239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869693" y="1972509"/>
              <a:ext cx="531400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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89821" y="2057129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862391" y="2074731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164242"/>
              </p:ext>
            </p:extLst>
          </p:nvPr>
        </p:nvGraphicFramePr>
        <p:xfrm>
          <a:off x="2821898" y="1782556"/>
          <a:ext cx="1485864" cy="8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3" name="Equation" r:id="rId7" imgW="825480" imgH="495000" progId="Equation.DSMT4">
                  <p:embed/>
                </p:oleObj>
              </mc:Choice>
              <mc:Fallback>
                <p:oleObj name="Equation" r:id="rId7" imgW="82548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21898" y="1782556"/>
                        <a:ext cx="1485864" cy="8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417662" y="2031510"/>
            <a:ext cx="427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826632" y="1922463"/>
            <a:ext cx="5611881" cy="823912"/>
            <a:chOff x="5826632" y="1922463"/>
            <a:chExt cx="5611881" cy="823912"/>
          </a:xfrm>
        </p:grpSpPr>
        <p:graphicFrame>
          <p:nvGraphicFramePr>
            <p:cNvPr id="3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0031162"/>
                </p:ext>
              </p:extLst>
            </p:nvPr>
          </p:nvGraphicFramePr>
          <p:xfrm>
            <a:off x="6450013" y="1922463"/>
            <a:ext cx="1233487" cy="823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104" name="Equation" r:id="rId9" imgW="685800" imgH="457200" progId="Equation.DSMT4">
                    <p:embed/>
                  </p:oleObj>
                </mc:Choice>
                <mc:Fallback>
                  <p:oleObj name="Equation" r:id="rId9" imgW="685800" imgH="457200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450013" y="1922463"/>
                          <a:ext cx="1233487" cy="8239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TextBox 38"/>
            <p:cNvSpPr txBox="1"/>
            <p:nvPr/>
          </p:nvSpPr>
          <p:spPr>
            <a:xfrm>
              <a:off x="5826632" y="2001537"/>
              <a:ext cx="560856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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941642" y="2068572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995411" y="2086707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endParaRPr lang="en-US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69693" y="3457575"/>
            <a:ext cx="4416998" cy="823913"/>
            <a:chOff x="869693" y="3457575"/>
            <a:chExt cx="4416998" cy="823913"/>
          </a:xfrm>
        </p:grpSpPr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974853"/>
                </p:ext>
              </p:extLst>
            </p:nvPr>
          </p:nvGraphicFramePr>
          <p:xfrm>
            <a:off x="1360488" y="3457575"/>
            <a:ext cx="1554162" cy="823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105" name="Equation" r:id="rId11" imgW="863280" imgH="457200" progId="Equation.DSMT4">
                    <p:embed/>
                  </p:oleObj>
                </mc:Choice>
                <mc:Fallback>
                  <p:oleObj name="Equation" r:id="rId11" imgW="863280" imgH="45720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360488" y="3457575"/>
                          <a:ext cx="1554162" cy="8239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TextBox 43"/>
            <p:cNvSpPr txBox="1"/>
            <p:nvPr/>
          </p:nvSpPr>
          <p:spPr>
            <a:xfrm>
              <a:off x="869693" y="3553330"/>
              <a:ext cx="558648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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89820" y="3664680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755490"/>
              </p:ext>
            </p:extLst>
          </p:nvPr>
        </p:nvGraphicFramePr>
        <p:xfrm>
          <a:off x="2852736" y="3417888"/>
          <a:ext cx="727938" cy="845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6" name="Equation" r:id="rId13" imgW="393480" imgH="457200" progId="Equation.DSMT4">
                  <p:embed/>
                </p:oleObj>
              </mc:Choice>
              <mc:Fallback>
                <p:oleObj name="Equation" r:id="rId13" imgW="393480" imgH="45720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52736" y="3417888"/>
                        <a:ext cx="727938" cy="845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4824362" y="3664680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826632" y="3477360"/>
            <a:ext cx="5615418" cy="1171475"/>
            <a:chOff x="5826632" y="3477360"/>
            <a:chExt cx="5615418" cy="1171475"/>
          </a:xfrm>
        </p:grpSpPr>
        <p:sp>
          <p:nvSpPr>
            <p:cNvPr id="28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439096" y="3477360"/>
              <a:ext cx="4419885" cy="941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Không có phân số nào nằm giữa </a:t>
              </a:r>
            </a:p>
            <a:p>
              <a:pPr algn="just">
                <a:lnSpc>
                  <a:spcPct val="120000"/>
                </a:lnSpc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hai phân số       và       .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5581305"/>
                </p:ext>
              </p:extLst>
            </p:nvPr>
          </p:nvGraphicFramePr>
          <p:xfrm>
            <a:off x="8077200" y="3825875"/>
            <a:ext cx="434160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107" name="Equation" r:id="rId15" imgW="241200" imgH="457200" progId="Equation.DSMT4">
                    <p:embed/>
                  </p:oleObj>
                </mc:Choice>
                <mc:Fallback>
                  <p:oleObj name="Equation" r:id="rId15" imgW="241200" imgH="457200" progId="Equation.DSMT4">
                    <p:embed/>
                    <p:pic>
                      <p:nvPicPr>
                        <p:cNvPr id="26" name="Object 25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8077200" y="3825875"/>
                          <a:ext cx="434160" cy="822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Box 29"/>
            <p:cNvSpPr txBox="1"/>
            <p:nvPr/>
          </p:nvSpPr>
          <p:spPr>
            <a:xfrm>
              <a:off x="5826632" y="3553330"/>
              <a:ext cx="612464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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945179" y="3681756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4943869"/>
                </p:ext>
              </p:extLst>
            </p:nvPr>
          </p:nvGraphicFramePr>
          <p:xfrm>
            <a:off x="8980488" y="3836988"/>
            <a:ext cx="434160" cy="799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1108" name="Equation" r:id="rId17" imgW="241200" imgH="444240" progId="Equation.DSMT4">
                    <p:embed/>
                  </p:oleObj>
                </mc:Choice>
                <mc:Fallback>
                  <p:oleObj name="Equation" r:id="rId17" imgW="241200" imgH="444240" progId="Equation.DSMT4">
                    <p:embed/>
                    <p:pic>
                      <p:nvPicPr>
                        <p:cNvPr id="29" name="Object 28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8980488" y="3836988"/>
                          <a:ext cx="434160" cy="7996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7129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2" grpId="0"/>
      <p:bldP spid="36" grpId="0"/>
      <p:bldP spid="36" grpId="1"/>
      <p:bldP spid="41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098468" y="2603608"/>
            <a:ext cx="108302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có: </a:t>
            </a:r>
            <a:endParaRPr lang="en-US" sz="24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87504"/>
              </p:ext>
            </p:extLst>
          </p:nvPr>
        </p:nvGraphicFramePr>
        <p:xfrm>
          <a:off x="2252663" y="2459038"/>
          <a:ext cx="235267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76" name="Equation" r:id="rId4" imgW="1307880" imgH="457200" progId="Equation.DSMT4">
                  <p:embed/>
                </p:oleObj>
              </mc:Choice>
              <mc:Fallback>
                <p:oleObj name="Equation" r:id="rId4" imgW="13078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52663" y="2459038"/>
                        <a:ext cx="2352675" cy="82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141579"/>
              </p:ext>
            </p:extLst>
          </p:nvPr>
        </p:nvGraphicFramePr>
        <p:xfrm>
          <a:off x="4819650" y="2474913"/>
          <a:ext cx="20589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77" name="Equation" r:id="rId6" imgW="1143000" imgH="457200" progId="Equation.DSMT4">
                  <p:embed/>
                </p:oleObj>
              </mc:Choice>
              <mc:Fallback>
                <p:oleObj name="Equation" r:id="rId6" imgW="1143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19650" y="2474913"/>
                        <a:ext cx="2058988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1633918" y="3776853"/>
            <a:ext cx="8755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endParaRPr lang="en-US" sz="24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741591"/>
              </p:ext>
            </p:extLst>
          </p:nvPr>
        </p:nvGraphicFramePr>
        <p:xfrm>
          <a:off x="2452687" y="3613150"/>
          <a:ext cx="2044915" cy="812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78" name="Equation" r:id="rId8" imgW="1117440" imgH="444240" progId="Equation.DSMT4">
                  <p:embed/>
                </p:oleObj>
              </mc:Choice>
              <mc:Fallback>
                <p:oleObj name="Equation" r:id="rId8" imgW="111744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452687" y="3613150"/>
                        <a:ext cx="2044915" cy="812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800103" y="1114424"/>
            <a:ext cx="8678701" cy="822960"/>
            <a:chOff x="742047" y="1114424"/>
            <a:chExt cx="8678701" cy="822960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610217"/>
                </p:ext>
              </p:extLst>
            </p:nvPr>
          </p:nvGraphicFramePr>
          <p:xfrm>
            <a:off x="6109381" y="1114424"/>
            <a:ext cx="434160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179" name="Equation" r:id="rId10" imgW="241200" imgH="457200" progId="Equation.DSMT4">
                    <p:embed/>
                  </p:oleObj>
                </mc:Choice>
                <mc:Fallback>
                  <p:oleObj name="Equation" r:id="rId10" imgW="241200" imgH="457200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6109381" y="1114424"/>
                          <a:ext cx="434160" cy="822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4234504"/>
                </p:ext>
              </p:extLst>
            </p:nvPr>
          </p:nvGraphicFramePr>
          <p:xfrm>
            <a:off x="7036481" y="1114425"/>
            <a:ext cx="434160" cy="799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180" name="Equation" r:id="rId12" imgW="241200" imgH="444240" progId="Equation.DSMT4">
                    <p:embed/>
                  </p:oleObj>
                </mc:Choice>
                <mc:Fallback>
                  <p:oleObj name="Equation" r:id="rId12" imgW="241200" imgH="444240" progId="Equation.DSMT4">
                    <p:embed/>
                    <p:pic>
                      <p:nvPicPr>
                        <p:cNvPr id="18" name="Object 17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7036481" y="1114425"/>
                          <a:ext cx="434160" cy="7996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 Box 9">
              <a:hlinkClick r:id="rId1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42047" y="1238011"/>
              <a:ext cx="8678701" cy="5170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* Có phân số nào nằm giữa hai phân số        và        không?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8938227"/>
              </p:ext>
            </p:extLst>
          </p:nvPr>
        </p:nvGraphicFramePr>
        <p:xfrm>
          <a:off x="2908701" y="3613150"/>
          <a:ext cx="1097064" cy="79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81" name="Equation" r:id="rId15" imgW="609480" imgH="444240" progId="Equation.DSMT4">
                  <p:embed/>
                </p:oleObj>
              </mc:Choice>
              <mc:Fallback>
                <p:oleObj name="Equation" r:id="rId15" imgW="6094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908701" y="3613150"/>
                        <a:ext cx="1097064" cy="799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045874" y="458998"/>
            <a:ext cx="27718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20981" y="371914"/>
            <a:ext cx="558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</a:t>
            </a:r>
            <a:endParaRPr lang="en-US" sz="400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103" y="4807302"/>
            <a:ext cx="605932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* Vậy: Khẳng định </a:t>
            </a:r>
            <a:r>
              <a:rPr lang="en-US" sz="35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 </a:t>
            </a:r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là khẳng định </a:t>
            </a:r>
            <a:r>
              <a:rPr lang="en-US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sai</a:t>
            </a:r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endParaRPr lang="en-US" sz="240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55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4223" y="633280"/>
            <a:ext cx="64235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SỞ GIÁO DỤC VÀ ĐÀO TẠO HÀ NỘI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6156" y="1577267"/>
            <a:ext cx="1419685" cy="141968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13106" y="4846030"/>
            <a:ext cx="7565789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500" b="1" err="1">
                <a:solidFill>
                  <a:srgbClr val="FF00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GIÁO</a:t>
            </a:r>
            <a:r>
              <a:rPr lang="en-US" sz="2500" b="1">
                <a:solidFill>
                  <a:srgbClr val="FF00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VIÊN : </a:t>
            </a:r>
            <a:r>
              <a:rPr lang="en-US" sz="2500" b="1" dirty="0" err="1">
                <a:solidFill>
                  <a:srgbClr val="FF00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NGUYỄN</a:t>
            </a:r>
            <a:r>
              <a:rPr lang="en-US" sz="2500" b="1" dirty="0">
                <a:solidFill>
                  <a:srgbClr val="FF00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00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THỊ</a:t>
            </a:r>
            <a:r>
              <a:rPr lang="en-US" sz="2500" b="1" dirty="0">
                <a:solidFill>
                  <a:srgbClr val="FF00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LAN</a:t>
            </a:r>
            <a:endParaRPr lang="vi-VN" sz="2500" b="1" dirty="0">
              <a:solidFill>
                <a:srgbClr val="FF0000"/>
              </a:solidFill>
              <a:latin typeface="Arial" panose="020B0604020202020204" pitchFamily="34" charset="0"/>
              <a:ea typeface="Aachen" panose="02020500000000000000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TRƯỜNG THCS </a:t>
            </a:r>
            <a:r>
              <a:rPr lang="en-US" sz="2500" b="1" err="1">
                <a:solidFill>
                  <a:srgbClr val="FF00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THÀNH</a:t>
            </a:r>
            <a:r>
              <a:rPr lang="en-US" sz="2500" b="1">
                <a:solidFill>
                  <a:srgbClr val="FF00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CÔNG -</a:t>
            </a:r>
            <a:r>
              <a:rPr lang="vi-VN" sz="2500" b="1" smtClean="0">
                <a:solidFill>
                  <a:srgbClr val="FF00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QUẬN </a:t>
            </a:r>
            <a:r>
              <a:rPr lang="en-US" sz="2500" b="1">
                <a:solidFill>
                  <a:srgbClr val="FF00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BA </a:t>
            </a:r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ea typeface="Aachen" panose="02020500000000000000" pitchFamily="18" charset="0"/>
                <a:cs typeface="Arial" panose="020B0604020202020204" pitchFamily="34" charset="0"/>
              </a:rPr>
              <a:t>ĐÌNH</a:t>
            </a:r>
            <a:endParaRPr lang="vi-VN" sz="2500" b="1" dirty="0">
              <a:solidFill>
                <a:srgbClr val="FF0000"/>
              </a:solidFill>
              <a:latin typeface="Arial" panose="020B0604020202020204" pitchFamily="34" charset="0"/>
              <a:ea typeface="Aachen" panose="02020500000000000000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91390" y="3451820"/>
            <a:ext cx="7750841" cy="1131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500" b="1" smtClean="0">
                <a:solidFill>
                  <a:srgbClr val="008000"/>
                </a:solidFill>
                <a:effectLst>
                  <a:outerShdw blurRad="38100" dist="38100" dir="2700000" algn="tl">
                    <a:schemeClr val="accent2">
                      <a:lumMod val="50000"/>
                      <a:alpha val="43000"/>
                    </a:schemeClr>
                  </a:outerShdw>
                </a:effectLst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TIẾT 74 : SO SÁNH PHÂN SỐ</a:t>
            </a:r>
            <a:endParaRPr lang="en-US" sz="4500" b="1" dirty="0">
              <a:solidFill>
                <a:srgbClr val="008000"/>
              </a:solidFill>
              <a:effectLst>
                <a:outerShdw blurRad="38100" dist="38100" dir="2700000" algn="tl">
                  <a:schemeClr val="accent2">
                    <a:lumMod val="50000"/>
                    <a:alpha val="43000"/>
                  </a:schemeClr>
                </a:outerShdw>
              </a:effectLst>
              <a:latin typeface="Aachen" panose="02020500000000000000" pitchFamily="18" charset="0"/>
              <a:ea typeface="Aachen" panose="02020500000000000000" pitchFamily="18" charset="0"/>
              <a:cs typeface="Aachen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71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2"/>
    </mc:Choice>
    <mc:Fallback xmlns="">
      <p:transition spd="slow" advTm="10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833016" y="1518577"/>
          <a:ext cx="10740285" cy="4867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3670">
                  <a:extLst>
                    <a:ext uri="{9D8B030D-6E8A-4147-A177-3AD203B41FA5}">
                      <a16:colId xmlns:a16="http://schemas.microsoft.com/office/drawing/2014/main" val="2339831953"/>
                    </a:ext>
                  </a:extLst>
                </a:gridCol>
                <a:gridCol w="5796615">
                  <a:extLst>
                    <a:ext uri="{9D8B030D-6E8A-4147-A177-3AD203B41FA5}">
                      <a16:colId xmlns:a16="http://schemas.microsoft.com/office/drawing/2014/main" val="2471942675"/>
                    </a:ext>
                  </a:extLst>
                </a:gridCol>
              </a:tblGrid>
              <a:tr h="16225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192253"/>
                  </a:ext>
                </a:extLst>
              </a:tr>
              <a:tr h="16225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152736"/>
                  </a:ext>
                </a:extLst>
              </a:tr>
              <a:tr h="16225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302179"/>
                  </a:ext>
                </a:extLst>
              </a:tr>
            </a:tbl>
          </a:graphicData>
        </a:graphic>
      </p:graphicFrame>
      <p:sp>
        <p:nvSpPr>
          <p:cNvPr id="4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833017" y="925411"/>
            <a:ext cx="908024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5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 3 : </a:t>
            </a:r>
            <a:r>
              <a:rPr lang="en-US" sz="25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Điền đúng (Đ) hoặc sai (S) vào ô trống</a:t>
            </a:r>
            <a:endParaRPr lang="en-US" sz="25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26528" y="412478"/>
            <a:ext cx="313888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Bài tập củng cố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69693" y="1816100"/>
            <a:ext cx="4416999" cy="823913"/>
            <a:chOff x="869693" y="1816100"/>
            <a:chExt cx="4416999" cy="823913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67575524"/>
                </p:ext>
              </p:extLst>
            </p:nvPr>
          </p:nvGraphicFramePr>
          <p:xfrm>
            <a:off x="1371600" y="1816100"/>
            <a:ext cx="1233488" cy="823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168" name="Equation" r:id="rId5" imgW="685800" imgH="457200" progId="Equation.DSMT4">
                    <p:embed/>
                  </p:oleObj>
                </mc:Choice>
                <mc:Fallback>
                  <p:oleObj name="Equation" r:id="rId5" imgW="685800" imgH="457200" progId="Equation.DSMT4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71600" y="1816100"/>
                          <a:ext cx="1233488" cy="8239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869693" y="1972509"/>
              <a:ext cx="531400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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89821" y="2057129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862391" y="2074731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826632" y="1922463"/>
            <a:ext cx="5611881" cy="823912"/>
            <a:chOff x="5826632" y="1922463"/>
            <a:chExt cx="5611881" cy="823912"/>
          </a:xfrm>
        </p:grpSpPr>
        <p:graphicFrame>
          <p:nvGraphicFramePr>
            <p:cNvPr id="38" name="Object 37"/>
            <p:cNvGraphicFramePr>
              <a:graphicFrameLocks noChangeAspect="1"/>
            </p:cNvGraphicFramePr>
            <p:nvPr>
              <p:extLst/>
            </p:nvPr>
          </p:nvGraphicFramePr>
          <p:xfrm>
            <a:off x="6450013" y="1922463"/>
            <a:ext cx="1233487" cy="823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169" name="Equation" r:id="rId7" imgW="685800" imgH="457200" progId="Equation.DSMT4">
                    <p:embed/>
                  </p:oleObj>
                </mc:Choice>
                <mc:Fallback>
                  <p:oleObj name="Equation" r:id="rId7" imgW="685800" imgH="457200" progId="Equation.DSMT4">
                    <p:embed/>
                    <p:pic>
                      <p:nvPicPr>
                        <p:cNvPr id="38" name="Object 37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450013" y="1922463"/>
                          <a:ext cx="1233487" cy="8239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TextBox 38"/>
            <p:cNvSpPr txBox="1"/>
            <p:nvPr/>
          </p:nvSpPr>
          <p:spPr>
            <a:xfrm>
              <a:off x="5826632" y="2001537"/>
              <a:ext cx="560856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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941642" y="2068572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995411" y="2086707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endParaRPr lang="en-US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69693" y="3457575"/>
            <a:ext cx="4416998" cy="823913"/>
            <a:chOff x="869693" y="3457575"/>
            <a:chExt cx="4416998" cy="823913"/>
          </a:xfrm>
        </p:grpSpPr>
        <p:graphicFrame>
          <p:nvGraphicFramePr>
            <p:cNvPr id="43" name="Object 42"/>
            <p:cNvGraphicFramePr>
              <a:graphicFrameLocks noChangeAspect="1"/>
            </p:cNvGraphicFramePr>
            <p:nvPr>
              <p:extLst/>
            </p:nvPr>
          </p:nvGraphicFramePr>
          <p:xfrm>
            <a:off x="1360488" y="3457575"/>
            <a:ext cx="1554162" cy="823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170" name="Equation" r:id="rId9" imgW="863280" imgH="457200" progId="Equation.DSMT4">
                    <p:embed/>
                  </p:oleObj>
                </mc:Choice>
                <mc:Fallback>
                  <p:oleObj name="Equation" r:id="rId9" imgW="863280" imgH="457200" progId="Equation.DSMT4">
                    <p:embed/>
                    <p:pic>
                      <p:nvPicPr>
                        <p:cNvPr id="43" name="Object 42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360488" y="3457575"/>
                          <a:ext cx="1554162" cy="8239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TextBox 43"/>
            <p:cNvSpPr txBox="1"/>
            <p:nvPr/>
          </p:nvSpPr>
          <p:spPr>
            <a:xfrm>
              <a:off x="869693" y="3553330"/>
              <a:ext cx="558648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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89820" y="3664680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824362" y="3664680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826632" y="3477360"/>
            <a:ext cx="5615418" cy="1171475"/>
            <a:chOff x="5826632" y="3477360"/>
            <a:chExt cx="5615418" cy="1171475"/>
          </a:xfrm>
        </p:grpSpPr>
        <p:sp>
          <p:nvSpPr>
            <p:cNvPr id="28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439096" y="3477360"/>
              <a:ext cx="4419885" cy="941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Không có phân số nào nằm giữa </a:t>
              </a:r>
            </a:p>
            <a:p>
              <a:pPr algn="just">
                <a:lnSpc>
                  <a:spcPct val="120000"/>
                </a:lnSpc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hai phân số       và       .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/>
            </p:nvPr>
          </p:nvGraphicFramePr>
          <p:xfrm>
            <a:off x="8077200" y="3825875"/>
            <a:ext cx="434160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171" name="Equation" r:id="rId11" imgW="241200" imgH="457200" progId="Equation.DSMT4">
                    <p:embed/>
                  </p:oleObj>
                </mc:Choice>
                <mc:Fallback>
                  <p:oleObj name="Equation" r:id="rId11" imgW="241200" imgH="457200" progId="Equation.DSMT4">
                    <p:embed/>
                    <p:pic>
                      <p:nvPicPr>
                        <p:cNvPr id="29" name="Object 28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8077200" y="3825875"/>
                          <a:ext cx="434160" cy="822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Box 29"/>
            <p:cNvSpPr txBox="1"/>
            <p:nvPr/>
          </p:nvSpPr>
          <p:spPr>
            <a:xfrm>
              <a:off x="5826632" y="3553330"/>
              <a:ext cx="612464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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945179" y="3681756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>
              <p:extLst/>
            </p:nvPr>
          </p:nvGraphicFramePr>
          <p:xfrm>
            <a:off x="8980488" y="3836988"/>
            <a:ext cx="434160" cy="799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172" name="Equation" r:id="rId13" imgW="241200" imgH="444240" progId="Equation.DSMT4">
                    <p:embed/>
                  </p:oleObj>
                </mc:Choice>
                <mc:Fallback>
                  <p:oleObj name="Equation" r:id="rId13" imgW="241200" imgH="444240" progId="Equation.DSMT4">
                    <p:embed/>
                    <p:pic>
                      <p:nvPicPr>
                        <p:cNvPr id="34" name="Object 33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8980488" y="3836988"/>
                          <a:ext cx="434160" cy="7996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10976184" y="3716962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28211" y="5126038"/>
            <a:ext cx="4416998" cy="823912"/>
            <a:chOff x="928211" y="5126038"/>
            <a:chExt cx="4416998" cy="823912"/>
          </a:xfrm>
        </p:grpSpPr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0859983"/>
                </p:ext>
              </p:extLst>
            </p:nvPr>
          </p:nvGraphicFramePr>
          <p:xfrm>
            <a:off x="1611313" y="5126038"/>
            <a:ext cx="1166812" cy="823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173" name="Equation" r:id="rId15" imgW="647640" imgH="457200" progId="Equation.DSMT4">
                    <p:embed/>
                  </p:oleObj>
                </mc:Choice>
                <mc:Fallback>
                  <p:oleObj name="Equation" r:id="rId15" imgW="647640" imgH="457200" progId="Equation.DSMT4">
                    <p:embed/>
                    <p:pic>
                      <p:nvPicPr>
                        <p:cNvPr id="43" name="Object 42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611313" y="5126038"/>
                          <a:ext cx="1166812" cy="8239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TextBox 46"/>
            <p:cNvSpPr txBox="1"/>
            <p:nvPr/>
          </p:nvSpPr>
          <p:spPr>
            <a:xfrm>
              <a:off x="928211" y="5222752"/>
              <a:ext cx="558648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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848338" y="5334102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03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091437"/>
              </p:ext>
            </p:extLst>
          </p:nvPr>
        </p:nvGraphicFramePr>
        <p:xfrm>
          <a:off x="5195887" y="2859087"/>
          <a:ext cx="2422872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77" name="Equation" r:id="rId4" imgW="1346040" imgH="457200" progId="Equation.DSMT4">
                  <p:embed/>
                </p:oleObj>
              </mc:Choice>
              <mc:Fallback>
                <p:oleObj name="Equation" r:id="rId4" imgW="1346040" imgH="457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95887" y="2859087"/>
                        <a:ext cx="2422872" cy="82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095087" y="2482351"/>
            <a:ext cx="110331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có: </a:t>
            </a:r>
            <a:endParaRPr lang="en-US" sz="24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12334" y="1109662"/>
            <a:ext cx="3588735" cy="834072"/>
            <a:chOff x="762392" y="1109662"/>
            <a:chExt cx="3588735" cy="834072"/>
          </a:xfrm>
        </p:grpSpPr>
        <p:sp>
          <p:nvSpPr>
            <p:cNvPr id="4" name="Rectangle 14"/>
            <p:cNvSpPr>
              <a:spLocks noChangeArrowheads="1"/>
            </p:cNvSpPr>
            <p:nvPr/>
          </p:nvSpPr>
          <p:spPr bwMode="auto">
            <a:xfrm>
              <a:off x="762392" y="1232037"/>
              <a:ext cx="3588735" cy="477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 So sánh        và       .</a:t>
              </a:r>
              <a:endParaRPr lang="en-US" sz="25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7693644"/>
                </p:ext>
              </p:extLst>
            </p:nvPr>
          </p:nvGraphicFramePr>
          <p:xfrm>
            <a:off x="2345565" y="1109662"/>
            <a:ext cx="456840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78" name="Equation" r:id="rId6" imgW="253800" imgH="457200" progId="Equation.DSMT4">
                    <p:embed/>
                  </p:oleObj>
                </mc:Choice>
                <mc:Fallback>
                  <p:oleObj name="Equation" r:id="rId6" imgW="253800" imgH="457200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345565" y="1109662"/>
                          <a:ext cx="456840" cy="822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0381396"/>
                </p:ext>
              </p:extLst>
            </p:nvPr>
          </p:nvGraphicFramePr>
          <p:xfrm>
            <a:off x="3425820" y="1120774"/>
            <a:ext cx="411480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79" name="Equation" r:id="rId8" imgW="228600" imgH="457200" progId="Equation.DSMT4">
                    <p:embed/>
                  </p:oleObj>
                </mc:Choice>
                <mc:Fallback>
                  <p:oleObj name="Equation" r:id="rId8" imgW="228600" imgH="457200" progId="Equation.DSMT4">
                    <p:embed/>
                    <p:pic>
                      <p:nvPicPr>
                        <p:cNvPr id="18" name="Object 17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425820" y="1120774"/>
                          <a:ext cx="411480" cy="822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837540"/>
              </p:ext>
            </p:extLst>
          </p:nvPr>
        </p:nvGraphicFramePr>
        <p:xfrm>
          <a:off x="3503612" y="2405062"/>
          <a:ext cx="868320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80" name="Equation" r:id="rId10" imgW="482400" imgH="457200" progId="Equation.DSMT4">
                  <p:embed/>
                </p:oleObj>
              </mc:Choice>
              <mc:Fallback>
                <p:oleObj name="Equation" r:id="rId10" imgW="482400" imgH="45720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503612" y="2405062"/>
                        <a:ext cx="868320" cy="82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2633"/>
              </p:ext>
            </p:extLst>
          </p:nvPr>
        </p:nvGraphicFramePr>
        <p:xfrm>
          <a:off x="3511549" y="3338512"/>
          <a:ext cx="822960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81" name="Equation" r:id="rId12" imgW="457200" imgH="457200" progId="Equation.DSMT4">
                  <p:embed/>
                </p:oleObj>
              </mc:Choice>
              <mc:Fallback>
                <p:oleObj name="Equation" r:id="rId12" imgW="457200" imgH="4572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511549" y="3338512"/>
                        <a:ext cx="822960" cy="82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ight Brace 1"/>
          <p:cNvSpPr/>
          <p:nvPr/>
        </p:nvSpPr>
        <p:spPr>
          <a:xfrm>
            <a:off x="4469622" y="2543174"/>
            <a:ext cx="446044" cy="1447928"/>
          </a:xfrm>
          <a:prstGeom prst="rightBrace">
            <a:avLst/>
          </a:prstGeom>
          <a:noFill/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409985"/>
              </p:ext>
            </p:extLst>
          </p:nvPr>
        </p:nvGraphicFramePr>
        <p:xfrm>
          <a:off x="7743824" y="2851150"/>
          <a:ext cx="1645920" cy="822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82" name="Equation" r:id="rId14" imgW="914400" imgH="457200" progId="Equation.DSMT4">
                  <p:embed/>
                </p:oleObj>
              </mc:Choice>
              <mc:Fallback>
                <p:oleObj name="Equation" r:id="rId14" imgW="91440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743824" y="2851150"/>
                        <a:ext cx="1645920" cy="822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5045874" y="458998"/>
            <a:ext cx="27718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20981" y="371914"/>
            <a:ext cx="558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</a:t>
            </a:r>
            <a:endParaRPr lang="en-US" sz="400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12334" y="4654550"/>
            <a:ext cx="5250172" cy="823913"/>
            <a:chOff x="1212334" y="4654550"/>
            <a:chExt cx="5250172" cy="823913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4856844"/>
                </p:ext>
              </p:extLst>
            </p:nvPr>
          </p:nvGraphicFramePr>
          <p:xfrm>
            <a:off x="2195513" y="4654550"/>
            <a:ext cx="1165225" cy="823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283" name="Equation" r:id="rId16" imgW="647640" imgH="457200" progId="Equation.DSMT4">
                    <p:embed/>
                  </p:oleObj>
                </mc:Choice>
                <mc:Fallback>
                  <p:oleObj name="Equation" r:id="rId16" imgW="647640" imgH="45720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2195513" y="4654550"/>
                          <a:ext cx="1165225" cy="8239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1212334" y="4836330"/>
              <a:ext cx="52501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* Vậy                  là khẳng định </a:t>
              </a:r>
              <a:r>
                <a:rPr lang="en-US" sz="240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sai</a:t>
              </a:r>
              <a:r>
                <a:rPr lang="en-US" sz="24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.</a:t>
              </a:r>
              <a:endParaRPr lang="en-US" sz="24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007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833016" y="1518577"/>
          <a:ext cx="10740285" cy="4867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3670">
                  <a:extLst>
                    <a:ext uri="{9D8B030D-6E8A-4147-A177-3AD203B41FA5}">
                      <a16:colId xmlns:a16="http://schemas.microsoft.com/office/drawing/2014/main" val="2339831953"/>
                    </a:ext>
                  </a:extLst>
                </a:gridCol>
                <a:gridCol w="5796615">
                  <a:extLst>
                    <a:ext uri="{9D8B030D-6E8A-4147-A177-3AD203B41FA5}">
                      <a16:colId xmlns:a16="http://schemas.microsoft.com/office/drawing/2014/main" val="2471942675"/>
                    </a:ext>
                  </a:extLst>
                </a:gridCol>
              </a:tblGrid>
              <a:tr h="16225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192253"/>
                  </a:ext>
                </a:extLst>
              </a:tr>
              <a:tr h="16225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152736"/>
                  </a:ext>
                </a:extLst>
              </a:tr>
              <a:tr h="16225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302179"/>
                  </a:ext>
                </a:extLst>
              </a:tr>
            </a:tbl>
          </a:graphicData>
        </a:graphic>
      </p:graphicFrame>
      <p:sp>
        <p:nvSpPr>
          <p:cNvPr id="4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833017" y="925411"/>
            <a:ext cx="908024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5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 3 : </a:t>
            </a:r>
            <a:r>
              <a:rPr lang="en-US" sz="25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Điền đúng (Đ) hoặc sai (S) vào ô trống</a:t>
            </a:r>
            <a:endParaRPr lang="en-US" sz="25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26528" y="412478"/>
            <a:ext cx="313888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Bài tập củng cố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69693" y="1816100"/>
            <a:ext cx="4416999" cy="823913"/>
            <a:chOff x="869693" y="1816100"/>
            <a:chExt cx="4416999" cy="823913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1371600" y="1816100"/>
            <a:ext cx="1233488" cy="823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252" name="Equation" r:id="rId5" imgW="685800" imgH="457200" progId="Equation.DSMT4">
                    <p:embed/>
                  </p:oleObj>
                </mc:Choice>
                <mc:Fallback>
                  <p:oleObj name="Equation" r:id="rId5" imgW="685800" imgH="457200" progId="Equation.DSMT4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71600" y="1816100"/>
                          <a:ext cx="1233488" cy="8239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869693" y="1972509"/>
              <a:ext cx="531400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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89821" y="2057129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862391" y="2074731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826632" y="1922463"/>
            <a:ext cx="5611881" cy="823912"/>
            <a:chOff x="5826632" y="1922463"/>
            <a:chExt cx="5611881" cy="823912"/>
          </a:xfrm>
        </p:grpSpPr>
        <p:graphicFrame>
          <p:nvGraphicFramePr>
            <p:cNvPr id="38" name="Object 37"/>
            <p:cNvGraphicFramePr>
              <a:graphicFrameLocks noChangeAspect="1"/>
            </p:cNvGraphicFramePr>
            <p:nvPr>
              <p:extLst/>
            </p:nvPr>
          </p:nvGraphicFramePr>
          <p:xfrm>
            <a:off x="6450013" y="1922463"/>
            <a:ext cx="1233487" cy="823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253" name="Equation" r:id="rId7" imgW="685800" imgH="457200" progId="Equation.DSMT4">
                    <p:embed/>
                  </p:oleObj>
                </mc:Choice>
                <mc:Fallback>
                  <p:oleObj name="Equation" r:id="rId7" imgW="685800" imgH="457200" progId="Equation.DSMT4">
                    <p:embed/>
                    <p:pic>
                      <p:nvPicPr>
                        <p:cNvPr id="38" name="Object 37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450013" y="1922463"/>
                          <a:ext cx="1233487" cy="8239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TextBox 38"/>
            <p:cNvSpPr txBox="1"/>
            <p:nvPr/>
          </p:nvSpPr>
          <p:spPr>
            <a:xfrm>
              <a:off x="5826632" y="2001537"/>
              <a:ext cx="560856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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941642" y="2068572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995411" y="2086707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endParaRPr lang="en-US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69693" y="3457575"/>
            <a:ext cx="4416998" cy="823913"/>
            <a:chOff x="869693" y="3457575"/>
            <a:chExt cx="4416998" cy="823913"/>
          </a:xfrm>
        </p:grpSpPr>
        <p:graphicFrame>
          <p:nvGraphicFramePr>
            <p:cNvPr id="43" name="Object 42"/>
            <p:cNvGraphicFramePr>
              <a:graphicFrameLocks noChangeAspect="1"/>
            </p:cNvGraphicFramePr>
            <p:nvPr>
              <p:extLst/>
            </p:nvPr>
          </p:nvGraphicFramePr>
          <p:xfrm>
            <a:off x="1360488" y="3457575"/>
            <a:ext cx="1554162" cy="823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254" name="Equation" r:id="rId9" imgW="863280" imgH="457200" progId="Equation.DSMT4">
                    <p:embed/>
                  </p:oleObj>
                </mc:Choice>
                <mc:Fallback>
                  <p:oleObj name="Equation" r:id="rId9" imgW="863280" imgH="457200" progId="Equation.DSMT4">
                    <p:embed/>
                    <p:pic>
                      <p:nvPicPr>
                        <p:cNvPr id="43" name="Object 42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360488" y="3457575"/>
                          <a:ext cx="1554162" cy="8239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TextBox 43"/>
            <p:cNvSpPr txBox="1"/>
            <p:nvPr/>
          </p:nvSpPr>
          <p:spPr>
            <a:xfrm>
              <a:off x="869693" y="3553330"/>
              <a:ext cx="558648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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89820" y="3664680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824362" y="3664680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826632" y="3477360"/>
            <a:ext cx="5615418" cy="1171475"/>
            <a:chOff x="5826632" y="3477360"/>
            <a:chExt cx="5615418" cy="1171475"/>
          </a:xfrm>
        </p:grpSpPr>
        <p:sp>
          <p:nvSpPr>
            <p:cNvPr id="28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439096" y="3477360"/>
              <a:ext cx="4419885" cy="941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Không có phân số nào nằm giữa </a:t>
              </a:r>
            </a:p>
            <a:p>
              <a:pPr algn="just">
                <a:lnSpc>
                  <a:spcPct val="120000"/>
                </a:lnSpc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hai phân số       và       .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/>
            </p:nvPr>
          </p:nvGraphicFramePr>
          <p:xfrm>
            <a:off x="8077200" y="3825875"/>
            <a:ext cx="434160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255" name="Equation" r:id="rId11" imgW="241200" imgH="457200" progId="Equation.DSMT4">
                    <p:embed/>
                  </p:oleObj>
                </mc:Choice>
                <mc:Fallback>
                  <p:oleObj name="Equation" r:id="rId11" imgW="241200" imgH="457200" progId="Equation.DSMT4">
                    <p:embed/>
                    <p:pic>
                      <p:nvPicPr>
                        <p:cNvPr id="29" name="Object 28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8077200" y="3825875"/>
                          <a:ext cx="434160" cy="822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Box 29"/>
            <p:cNvSpPr txBox="1"/>
            <p:nvPr/>
          </p:nvSpPr>
          <p:spPr>
            <a:xfrm>
              <a:off x="5826632" y="3553330"/>
              <a:ext cx="612464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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945179" y="3681756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>
              <p:extLst/>
            </p:nvPr>
          </p:nvGraphicFramePr>
          <p:xfrm>
            <a:off x="8980488" y="3836988"/>
            <a:ext cx="434160" cy="799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256" name="Equation" r:id="rId13" imgW="241200" imgH="444240" progId="Equation.DSMT4">
                    <p:embed/>
                  </p:oleObj>
                </mc:Choice>
                <mc:Fallback>
                  <p:oleObj name="Equation" r:id="rId13" imgW="241200" imgH="444240" progId="Equation.DSMT4">
                    <p:embed/>
                    <p:pic>
                      <p:nvPicPr>
                        <p:cNvPr id="34" name="Object 33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8980488" y="3836988"/>
                          <a:ext cx="434160" cy="7996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4882880" y="5360955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28211" y="5126038"/>
            <a:ext cx="4416998" cy="823912"/>
            <a:chOff x="928211" y="5126038"/>
            <a:chExt cx="4416998" cy="823912"/>
          </a:xfrm>
        </p:grpSpPr>
        <p:graphicFrame>
          <p:nvGraphicFramePr>
            <p:cNvPr id="46" name="Object 45"/>
            <p:cNvGraphicFramePr>
              <a:graphicFrameLocks noChangeAspect="1"/>
            </p:cNvGraphicFramePr>
            <p:nvPr>
              <p:extLst/>
            </p:nvPr>
          </p:nvGraphicFramePr>
          <p:xfrm>
            <a:off x="1611313" y="5126038"/>
            <a:ext cx="1166812" cy="823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257" name="Equation" r:id="rId15" imgW="647640" imgH="457200" progId="Equation.DSMT4">
                    <p:embed/>
                  </p:oleObj>
                </mc:Choice>
                <mc:Fallback>
                  <p:oleObj name="Equation" r:id="rId15" imgW="647640" imgH="457200" progId="Equation.DSMT4">
                    <p:embed/>
                    <p:pic>
                      <p:nvPicPr>
                        <p:cNvPr id="46" name="Object 45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611313" y="5126038"/>
                          <a:ext cx="1166812" cy="8239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TextBox 46"/>
            <p:cNvSpPr txBox="1"/>
            <p:nvPr/>
          </p:nvSpPr>
          <p:spPr>
            <a:xfrm>
              <a:off x="928211" y="5222752"/>
              <a:ext cx="558648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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848338" y="5334102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0995411" y="3716962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5841329" y="5108575"/>
            <a:ext cx="5615418" cy="823913"/>
            <a:chOff x="5826632" y="5239363"/>
            <a:chExt cx="5615418" cy="823913"/>
          </a:xfrm>
        </p:grpSpPr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9268017"/>
                </p:ext>
              </p:extLst>
            </p:nvPr>
          </p:nvGraphicFramePr>
          <p:xfrm>
            <a:off x="6541678" y="5239363"/>
            <a:ext cx="1757363" cy="823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258" name="Equation" r:id="rId17" imgW="977760" imgH="457200" progId="Equation.DSMT4">
                    <p:embed/>
                  </p:oleObj>
                </mc:Choice>
                <mc:Fallback>
                  <p:oleObj name="Equation" r:id="rId17" imgW="977760" imgH="457200" progId="Equation.DSMT4">
                    <p:embed/>
                    <p:pic>
                      <p:nvPicPr>
                        <p:cNvPr id="49" name="Object 48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6541678" y="5239363"/>
                          <a:ext cx="1757363" cy="8239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Box 51"/>
            <p:cNvSpPr txBox="1"/>
            <p:nvPr/>
          </p:nvSpPr>
          <p:spPr>
            <a:xfrm>
              <a:off x="5826632" y="5334686"/>
              <a:ext cx="560855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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945179" y="5401721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745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463822"/>
              </p:ext>
            </p:extLst>
          </p:nvPr>
        </p:nvGraphicFramePr>
        <p:xfrm>
          <a:off x="2520950" y="2784475"/>
          <a:ext cx="32242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26" name="Equation" r:id="rId4" imgW="1790640" imgH="457200" progId="Equation.DSMT4">
                  <p:embed/>
                </p:oleObj>
              </mc:Choice>
              <mc:Fallback>
                <p:oleObj name="Equation" r:id="rId4" imgW="1790640" imgH="4572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20950" y="2784475"/>
                        <a:ext cx="3224213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1582628" y="4808538"/>
            <a:ext cx="2842039" cy="822325"/>
            <a:chOff x="1582628" y="4808538"/>
            <a:chExt cx="2842039" cy="822325"/>
          </a:xfrm>
        </p:grpSpPr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1582628" y="4929687"/>
              <a:ext cx="72898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Mà </a:t>
              </a:r>
              <a:endParaRPr lang="en-US" sz="25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0617327"/>
                </p:ext>
              </p:extLst>
            </p:nvPr>
          </p:nvGraphicFramePr>
          <p:xfrm>
            <a:off x="2641904" y="4808538"/>
            <a:ext cx="1782763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127" name="Equation" r:id="rId6" imgW="990360" imgH="457200" progId="Equation.DSMT4">
                    <p:embed/>
                  </p:oleObj>
                </mc:Choice>
                <mc:Fallback>
                  <p:oleObj name="Equation" r:id="rId6" imgW="990360" imgH="457200" progId="Equation.DSMT4">
                    <p:embed/>
                    <p:pic>
                      <p:nvPicPr>
                        <p:cNvPr id="11" name="Object 10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641904" y="4808538"/>
                          <a:ext cx="1782763" cy="822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957194" y="2889101"/>
            <a:ext cx="116024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có:</a:t>
            </a:r>
            <a:endParaRPr lang="en-US" sz="25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3847085"/>
              </p:ext>
            </p:extLst>
          </p:nvPr>
        </p:nvGraphicFramePr>
        <p:xfrm>
          <a:off x="2504385" y="3745975"/>
          <a:ext cx="315436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28" name="Equation" r:id="rId8" imgW="1752480" imgH="457200" progId="Equation.DSMT4">
                  <p:embed/>
                </p:oleObj>
              </mc:Choice>
              <mc:Fallback>
                <p:oleObj name="Equation" r:id="rId8" imgW="1752480" imgH="4572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04385" y="3745975"/>
                        <a:ext cx="3154363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762392" y="1195388"/>
            <a:ext cx="5050579" cy="822960"/>
            <a:chOff x="762392" y="1164392"/>
            <a:chExt cx="5050579" cy="822960"/>
          </a:xfrm>
        </p:grpSpPr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7323603"/>
                </p:ext>
              </p:extLst>
            </p:nvPr>
          </p:nvGraphicFramePr>
          <p:xfrm>
            <a:off x="2392362" y="1164392"/>
            <a:ext cx="776952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129" name="Equation" r:id="rId10" imgW="431640" imgH="457200" progId="Equation.DSMT4">
                    <p:embed/>
                  </p:oleObj>
                </mc:Choice>
                <mc:Fallback>
                  <p:oleObj name="Equation" r:id="rId10" imgW="431640" imgH="45720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2392362" y="1164392"/>
                          <a:ext cx="776952" cy="822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788579"/>
                </p:ext>
              </p:extLst>
            </p:nvPr>
          </p:nvGraphicFramePr>
          <p:xfrm>
            <a:off x="3871912" y="1164392"/>
            <a:ext cx="776952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130" name="Equation" r:id="rId12" imgW="431640" imgH="457200" progId="Equation.DSMT4">
                    <p:embed/>
                  </p:oleObj>
                </mc:Choice>
                <mc:Fallback>
                  <p:oleObj name="Equation" r:id="rId12" imgW="431640" imgH="457200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3871912" y="1164392"/>
                          <a:ext cx="776952" cy="822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Rectangle 14"/>
            <p:cNvSpPr>
              <a:spLocks noChangeArrowheads="1"/>
            </p:cNvSpPr>
            <p:nvPr/>
          </p:nvSpPr>
          <p:spPr bwMode="auto">
            <a:xfrm>
              <a:off x="762392" y="1302377"/>
              <a:ext cx="5050579" cy="477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 So sánh            và            .</a:t>
              </a:r>
              <a:endParaRPr lang="en-US" sz="25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679839" y="4934165"/>
            <a:ext cx="79906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 </a:t>
            </a:r>
            <a:endParaRPr lang="en-US" sz="25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525568"/>
              </p:ext>
            </p:extLst>
          </p:nvPr>
        </p:nvGraphicFramePr>
        <p:xfrm>
          <a:off x="5607436" y="4808538"/>
          <a:ext cx="1941512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131" name="Equation" r:id="rId14" imgW="1079280" imgH="457200" progId="Equation.DSMT4">
                  <p:embed/>
                </p:oleObj>
              </mc:Choice>
              <mc:Fallback>
                <p:oleObj name="Equation" r:id="rId14" imgW="1079280" imgH="4572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607436" y="4808538"/>
                        <a:ext cx="1941512" cy="82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" name="Picture 2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221" y="1948107"/>
            <a:ext cx="1966979" cy="1991313"/>
          </a:xfrm>
          <a:prstGeom prst="rect">
            <a:avLst/>
          </a:prstGeom>
        </p:spPr>
      </p:pic>
      <p:sp>
        <p:nvSpPr>
          <p:cNvPr id="9" name="Arc 8"/>
          <p:cNvSpPr/>
          <p:nvPr/>
        </p:nvSpPr>
        <p:spPr>
          <a:xfrm rot="715390">
            <a:off x="6422402" y="1805778"/>
            <a:ext cx="2182097" cy="2221281"/>
          </a:xfrm>
          <a:prstGeom prst="arc">
            <a:avLst>
              <a:gd name="adj1" fmla="val 16200000"/>
              <a:gd name="adj2" fmla="val 1946541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917" y="1902142"/>
            <a:ext cx="1966979" cy="1991313"/>
          </a:xfrm>
          <a:prstGeom prst="rect">
            <a:avLst/>
          </a:prstGeom>
        </p:spPr>
      </p:pic>
      <p:sp>
        <p:nvSpPr>
          <p:cNvPr id="30" name="Arc 29"/>
          <p:cNvSpPr/>
          <p:nvPr/>
        </p:nvSpPr>
        <p:spPr>
          <a:xfrm rot="715390">
            <a:off x="9306439" y="1837860"/>
            <a:ext cx="2300705" cy="2070328"/>
          </a:xfrm>
          <a:prstGeom prst="arc">
            <a:avLst>
              <a:gd name="adj1" fmla="val 16200000"/>
              <a:gd name="adj2" fmla="val 1895681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4887381" y="5806307"/>
            <a:ext cx="3942737" cy="646331"/>
            <a:chOff x="7620006" y="3013356"/>
            <a:chExt cx="3942737" cy="646331"/>
          </a:xfrm>
        </p:grpSpPr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7945736" y="3013356"/>
              <a:ext cx="3617007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50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 </a:t>
              </a:r>
              <a:r>
                <a:rPr lang="en-US" sz="2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là khẳng định đúng.</a:t>
              </a:r>
              <a:endParaRPr lang="en-US" sz="25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7620006" y="3280226"/>
              <a:ext cx="412814" cy="18428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3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045874" y="362639"/>
            <a:ext cx="2940347" cy="707886"/>
            <a:chOff x="5045874" y="362639"/>
            <a:chExt cx="2940347" cy="707886"/>
          </a:xfrm>
        </p:grpSpPr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045874" y="458998"/>
              <a:ext cx="277180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800" b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HƯỚNG DẪN</a:t>
              </a:r>
              <a:endPara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7344699" y="362639"/>
              <a:ext cx="64152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</a:t>
              </a:r>
              <a:endParaRPr lang="en-US" sz="4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449017" y="2784475"/>
            <a:ext cx="814781" cy="1918069"/>
            <a:chOff x="3449017" y="2784475"/>
            <a:chExt cx="814781" cy="1918069"/>
          </a:xfrm>
        </p:grpSpPr>
        <p:sp>
          <p:nvSpPr>
            <p:cNvPr id="7" name="Oval 6"/>
            <p:cNvSpPr/>
            <p:nvPr/>
          </p:nvSpPr>
          <p:spPr>
            <a:xfrm>
              <a:off x="3489649" y="2784475"/>
              <a:ext cx="774149" cy="9615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3449017" y="3741044"/>
              <a:ext cx="774149" cy="961500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392330" y="2730563"/>
            <a:ext cx="919330" cy="1918069"/>
            <a:chOff x="2392330" y="2730563"/>
            <a:chExt cx="919330" cy="1918069"/>
          </a:xfrm>
        </p:grpSpPr>
        <p:sp>
          <p:nvSpPr>
            <p:cNvPr id="28" name="Oval 27"/>
            <p:cNvSpPr/>
            <p:nvPr/>
          </p:nvSpPr>
          <p:spPr>
            <a:xfrm>
              <a:off x="2432962" y="2730563"/>
              <a:ext cx="878698" cy="961500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392330" y="3687132"/>
              <a:ext cx="878698" cy="961500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575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7" grpId="0"/>
      <p:bldP spid="9" grpId="0" animBg="1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833016" y="1518577"/>
          <a:ext cx="10740285" cy="4867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3670">
                  <a:extLst>
                    <a:ext uri="{9D8B030D-6E8A-4147-A177-3AD203B41FA5}">
                      <a16:colId xmlns:a16="http://schemas.microsoft.com/office/drawing/2014/main" val="2339831953"/>
                    </a:ext>
                  </a:extLst>
                </a:gridCol>
                <a:gridCol w="5796615">
                  <a:extLst>
                    <a:ext uri="{9D8B030D-6E8A-4147-A177-3AD203B41FA5}">
                      <a16:colId xmlns:a16="http://schemas.microsoft.com/office/drawing/2014/main" val="2471942675"/>
                    </a:ext>
                  </a:extLst>
                </a:gridCol>
              </a:tblGrid>
              <a:tr h="16225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0192253"/>
                  </a:ext>
                </a:extLst>
              </a:tr>
              <a:tr h="16225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152736"/>
                  </a:ext>
                </a:extLst>
              </a:tr>
              <a:tr h="16225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302179"/>
                  </a:ext>
                </a:extLst>
              </a:tr>
            </a:tbl>
          </a:graphicData>
        </a:graphic>
      </p:graphicFrame>
      <p:sp>
        <p:nvSpPr>
          <p:cNvPr id="4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833017" y="925411"/>
            <a:ext cx="908024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5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Bài 3 : </a:t>
            </a:r>
            <a:r>
              <a:rPr lang="en-US" sz="25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Điền đúng (Đ) hoặc sai (S) vào ô trống</a:t>
            </a:r>
            <a:endParaRPr lang="en-US" sz="25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26528" y="412478"/>
            <a:ext cx="313888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Bài tập củng cố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869693" y="1816100"/>
            <a:ext cx="4416999" cy="823913"/>
            <a:chOff x="869693" y="1816100"/>
            <a:chExt cx="4416999" cy="823913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1371600" y="1816100"/>
            <a:ext cx="1233488" cy="823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256" name="Equation" r:id="rId5" imgW="685800" imgH="457200" progId="Equation.DSMT4">
                    <p:embed/>
                  </p:oleObj>
                </mc:Choice>
                <mc:Fallback>
                  <p:oleObj name="Equation" r:id="rId5" imgW="685800" imgH="457200" progId="Equation.DSMT4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71600" y="1816100"/>
                          <a:ext cx="1233488" cy="8239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869693" y="1972509"/>
              <a:ext cx="531400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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89821" y="2057129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862391" y="2074731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826632" y="1922463"/>
            <a:ext cx="5611881" cy="823912"/>
            <a:chOff x="5826632" y="1922463"/>
            <a:chExt cx="5611881" cy="823912"/>
          </a:xfrm>
        </p:grpSpPr>
        <p:graphicFrame>
          <p:nvGraphicFramePr>
            <p:cNvPr id="38" name="Object 37"/>
            <p:cNvGraphicFramePr>
              <a:graphicFrameLocks noChangeAspect="1"/>
            </p:cNvGraphicFramePr>
            <p:nvPr>
              <p:extLst/>
            </p:nvPr>
          </p:nvGraphicFramePr>
          <p:xfrm>
            <a:off x="6450013" y="1922463"/>
            <a:ext cx="1233487" cy="823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257" name="Equation" r:id="rId7" imgW="685800" imgH="457200" progId="Equation.DSMT4">
                    <p:embed/>
                  </p:oleObj>
                </mc:Choice>
                <mc:Fallback>
                  <p:oleObj name="Equation" r:id="rId7" imgW="685800" imgH="457200" progId="Equation.DSMT4">
                    <p:embed/>
                    <p:pic>
                      <p:nvPicPr>
                        <p:cNvPr id="38" name="Object 37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450013" y="1922463"/>
                          <a:ext cx="1233487" cy="8239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TextBox 38"/>
            <p:cNvSpPr txBox="1"/>
            <p:nvPr/>
          </p:nvSpPr>
          <p:spPr>
            <a:xfrm>
              <a:off x="5826632" y="2001537"/>
              <a:ext cx="560856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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941642" y="2068572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0995411" y="2086707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endParaRPr lang="en-US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69693" y="3457575"/>
            <a:ext cx="4416998" cy="823913"/>
            <a:chOff x="869693" y="3457575"/>
            <a:chExt cx="4416998" cy="823913"/>
          </a:xfrm>
        </p:grpSpPr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5505259"/>
                </p:ext>
              </p:extLst>
            </p:nvPr>
          </p:nvGraphicFramePr>
          <p:xfrm>
            <a:off x="1360488" y="3457575"/>
            <a:ext cx="1554162" cy="823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258" name="Equation" r:id="rId9" imgW="863280" imgH="457200" progId="Equation.DSMT4">
                    <p:embed/>
                  </p:oleObj>
                </mc:Choice>
                <mc:Fallback>
                  <p:oleObj name="Equation" r:id="rId9" imgW="863280" imgH="457200" progId="Equation.DSMT4">
                    <p:embed/>
                    <p:pic>
                      <p:nvPicPr>
                        <p:cNvPr id="43" name="Object 42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360488" y="3457575"/>
                          <a:ext cx="1554162" cy="8239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" name="TextBox 43"/>
            <p:cNvSpPr txBox="1"/>
            <p:nvPr/>
          </p:nvSpPr>
          <p:spPr>
            <a:xfrm>
              <a:off x="869693" y="3553330"/>
              <a:ext cx="558648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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789820" y="3664680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824362" y="3664680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826632" y="3477360"/>
            <a:ext cx="5615418" cy="1171475"/>
            <a:chOff x="5826632" y="3477360"/>
            <a:chExt cx="5615418" cy="1171475"/>
          </a:xfrm>
        </p:grpSpPr>
        <p:sp>
          <p:nvSpPr>
            <p:cNvPr id="28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6439096" y="3477360"/>
              <a:ext cx="4419885" cy="941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Không có phân số nào nằm giữa </a:t>
              </a:r>
            </a:p>
            <a:p>
              <a:pPr algn="just">
                <a:lnSpc>
                  <a:spcPct val="120000"/>
                </a:lnSpc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hai phân số       và       .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/>
            </p:nvPr>
          </p:nvGraphicFramePr>
          <p:xfrm>
            <a:off x="8077200" y="3825875"/>
            <a:ext cx="434160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259" name="Equation" r:id="rId11" imgW="241200" imgH="457200" progId="Equation.DSMT4">
                    <p:embed/>
                  </p:oleObj>
                </mc:Choice>
                <mc:Fallback>
                  <p:oleObj name="Equation" r:id="rId11" imgW="241200" imgH="457200" progId="Equation.DSMT4">
                    <p:embed/>
                    <p:pic>
                      <p:nvPicPr>
                        <p:cNvPr id="29" name="Object 28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8077200" y="3825875"/>
                          <a:ext cx="434160" cy="822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Box 29"/>
            <p:cNvSpPr txBox="1"/>
            <p:nvPr/>
          </p:nvSpPr>
          <p:spPr>
            <a:xfrm>
              <a:off x="5826632" y="3553330"/>
              <a:ext cx="612464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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945179" y="3681756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>
              <p:extLst/>
            </p:nvPr>
          </p:nvGraphicFramePr>
          <p:xfrm>
            <a:off x="8980488" y="3836988"/>
            <a:ext cx="434160" cy="799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260" name="Equation" r:id="rId13" imgW="241200" imgH="444240" progId="Equation.DSMT4">
                    <p:embed/>
                  </p:oleObj>
                </mc:Choice>
                <mc:Fallback>
                  <p:oleObj name="Equation" r:id="rId13" imgW="241200" imgH="444240" progId="Equation.DSMT4">
                    <p:embed/>
                    <p:pic>
                      <p:nvPicPr>
                        <p:cNvPr id="34" name="Object 33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8980488" y="3836988"/>
                          <a:ext cx="434160" cy="7996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" name="TextBox 34"/>
          <p:cNvSpPr txBox="1"/>
          <p:nvPr/>
        </p:nvSpPr>
        <p:spPr>
          <a:xfrm>
            <a:off x="10976184" y="3716962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28211" y="5126038"/>
            <a:ext cx="4416998" cy="823912"/>
            <a:chOff x="928211" y="5126038"/>
            <a:chExt cx="4416998" cy="823912"/>
          </a:xfrm>
        </p:grpSpPr>
        <p:graphicFrame>
          <p:nvGraphicFramePr>
            <p:cNvPr id="46" name="Object 45"/>
            <p:cNvGraphicFramePr>
              <a:graphicFrameLocks noChangeAspect="1"/>
            </p:cNvGraphicFramePr>
            <p:nvPr>
              <p:extLst/>
            </p:nvPr>
          </p:nvGraphicFramePr>
          <p:xfrm>
            <a:off x="1611313" y="5126038"/>
            <a:ext cx="1166812" cy="823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261" name="Equation" r:id="rId15" imgW="647640" imgH="457200" progId="Equation.DSMT4">
                    <p:embed/>
                  </p:oleObj>
                </mc:Choice>
                <mc:Fallback>
                  <p:oleObj name="Equation" r:id="rId15" imgW="647640" imgH="457200" progId="Equation.DSMT4">
                    <p:embed/>
                    <p:pic>
                      <p:nvPicPr>
                        <p:cNvPr id="46" name="Object 45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611313" y="5126038"/>
                          <a:ext cx="1166812" cy="8239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TextBox 46"/>
            <p:cNvSpPr txBox="1"/>
            <p:nvPr/>
          </p:nvSpPr>
          <p:spPr>
            <a:xfrm>
              <a:off x="928211" y="5222752"/>
              <a:ext cx="558648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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848338" y="5334102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4891297" y="5351704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5841329" y="5108575"/>
            <a:ext cx="5615418" cy="823913"/>
            <a:chOff x="5826632" y="5239363"/>
            <a:chExt cx="5615418" cy="823913"/>
          </a:xfrm>
        </p:grpSpPr>
        <p:graphicFrame>
          <p:nvGraphicFramePr>
            <p:cNvPr id="51" name="Object 50"/>
            <p:cNvGraphicFramePr>
              <a:graphicFrameLocks noChangeAspect="1"/>
            </p:cNvGraphicFramePr>
            <p:nvPr>
              <p:extLst/>
            </p:nvPr>
          </p:nvGraphicFramePr>
          <p:xfrm>
            <a:off x="6541678" y="5239363"/>
            <a:ext cx="1757363" cy="823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9262" name="Equation" r:id="rId17" imgW="977760" imgH="457200" progId="Equation.DSMT4">
                    <p:embed/>
                  </p:oleObj>
                </mc:Choice>
                <mc:Fallback>
                  <p:oleObj name="Equation" r:id="rId17" imgW="977760" imgH="457200" progId="Equation.DSMT4">
                    <p:embed/>
                    <p:pic>
                      <p:nvPicPr>
                        <p:cNvPr id="51" name="Object 50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6541678" y="5239363"/>
                          <a:ext cx="1757363" cy="8239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Box 51"/>
            <p:cNvSpPr txBox="1"/>
            <p:nvPr/>
          </p:nvSpPr>
          <p:spPr>
            <a:xfrm>
              <a:off x="5826632" y="5334686"/>
              <a:ext cx="560855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</a:t>
              </a:r>
              <a:endParaRPr lang="en-US" sz="3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945179" y="5401721"/>
              <a:ext cx="496871" cy="496871"/>
            </a:xfrm>
            <a:prstGeom prst="rect">
              <a:avLst/>
            </a:prstGeom>
            <a:noFill/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11010727" y="5284154"/>
            <a:ext cx="42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125922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6037332" y="0"/>
            <a:ext cx="6071028" cy="6858000"/>
          </a:xfrm>
          <a:prstGeom prst="rect">
            <a:avLst/>
          </a:prstGeom>
          <a:solidFill>
            <a:srgbClr val="FFEBFF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044" y="0"/>
            <a:ext cx="5984209" cy="6858000"/>
          </a:xfrm>
          <a:prstGeom prst="rect">
            <a:avLst/>
          </a:prstGeom>
          <a:solidFill>
            <a:srgbClr val="FFFFC5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1240590" y="4004847"/>
            <a:ext cx="3941598" cy="783053"/>
            <a:chOff x="1106795" y="3265549"/>
            <a:chExt cx="3941598" cy="78305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7831524"/>
                </p:ext>
              </p:extLst>
            </p:nvPr>
          </p:nvGraphicFramePr>
          <p:xfrm>
            <a:off x="1106795" y="3270727"/>
            <a:ext cx="2289175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446" name="Equation" r:id="rId4" imgW="1346040" imgH="457200" progId="Equation.DSMT4">
                    <p:embed/>
                  </p:oleObj>
                </mc:Choice>
                <mc:Fallback>
                  <p:oleObj name="Equation" r:id="rId4" imgW="1346040" imgH="457200" progId="Equation.DSMT4">
                    <p:embed/>
                    <p:pic>
                      <p:nvPicPr>
                        <p:cNvPr id="8" name="Object 7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106795" y="3270727"/>
                          <a:ext cx="2289175" cy="777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7441239"/>
                </p:ext>
              </p:extLst>
            </p:nvPr>
          </p:nvGraphicFramePr>
          <p:xfrm>
            <a:off x="3493913" y="3265549"/>
            <a:ext cx="1554480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447" name="Equation" r:id="rId6" imgW="914400" imgH="457200" progId="Equation.DSMT4">
                    <p:embed/>
                  </p:oleObj>
                </mc:Choice>
                <mc:Fallback>
                  <p:oleObj name="Equation" r:id="rId6" imgW="914400" imgH="457200" progId="Equation.DSMT4">
                    <p:embed/>
                    <p:pic>
                      <p:nvPicPr>
                        <p:cNvPr id="9" name="Object 8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493913" y="3265549"/>
                          <a:ext cx="1554480" cy="7772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2" name="Group 41"/>
          <p:cNvGrpSpPr/>
          <p:nvPr/>
        </p:nvGrpSpPr>
        <p:grpSpPr>
          <a:xfrm>
            <a:off x="1756635" y="3253503"/>
            <a:ext cx="1880650" cy="1319838"/>
            <a:chOff x="3731678" y="1776166"/>
            <a:chExt cx="1880650" cy="1319838"/>
          </a:xfrm>
        </p:grpSpPr>
        <p:sp>
          <p:nvSpPr>
            <p:cNvPr id="11" name="Oval 10"/>
            <p:cNvSpPr/>
            <p:nvPr/>
          </p:nvSpPr>
          <p:spPr>
            <a:xfrm>
              <a:off x="4369386" y="2766774"/>
              <a:ext cx="408360" cy="32923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4574033" y="2273260"/>
              <a:ext cx="1347" cy="483327"/>
            </a:xfrm>
            <a:prstGeom prst="straightConnector1">
              <a:avLst/>
            </a:prstGeom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3731678" y="1776166"/>
              <a:ext cx="18806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000" b="1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số trung gian</a:t>
              </a:r>
              <a:endPara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093558" y="1843088"/>
            <a:ext cx="3656912" cy="777240"/>
            <a:chOff x="6443045" y="1120312"/>
            <a:chExt cx="3656912" cy="777240"/>
          </a:xfrm>
        </p:grpSpPr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7824893"/>
                </p:ext>
              </p:extLst>
            </p:nvPr>
          </p:nvGraphicFramePr>
          <p:xfrm>
            <a:off x="7929800" y="1120312"/>
            <a:ext cx="733788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448" name="Equation" r:id="rId8" imgW="431640" imgH="457200" progId="Equation.DSMT4">
                    <p:embed/>
                  </p:oleObj>
                </mc:Choice>
                <mc:Fallback>
                  <p:oleObj name="Equation" r:id="rId8" imgW="431640" imgH="457200" progId="Equation.DSMT4">
                    <p:embed/>
                    <p:pic>
                      <p:nvPicPr>
                        <p:cNvPr id="33" name="Object 32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929800" y="1120312"/>
                          <a:ext cx="733788" cy="7772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0169498"/>
                </p:ext>
              </p:extLst>
            </p:nvPr>
          </p:nvGraphicFramePr>
          <p:xfrm>
            <a:off x="9115662" y="1120312"/>
            <a:ext cx="733788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449" name="Equation" r:id="rId10" imgW="431640" imgH="457200" progId="Equation.DSMT4">
                    <p:embed/>
                  </p:oleObj>
                </mc:Choice>
                <mc:Fallback>
                  <p:oleObj name="Equation" r:id="rId10" imgW="431640" imgH="457200" progId="Equation.DSMT4">
                    <p:embed/>
                    <p:pic>
                      <p:nvPicPr>
                        <p:cNvPr id="34" name="Object 33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9115662" y="1120312"/>
                          <a:ext cx="733788" cy="7772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Rectangle 14"/>
            <p:cNvSpPr>
              <a:spLocks noChangeArrowheads="1"/>
            </p:cNvSpPr>
            <p:nvPr/>
          </p:nvSpPr>
          <p:spPr bwMode="auto">
            <a:xfrm>
              <a:off x="6443045" y="1232037"/>
              <a:ext cx="3656912" cy="446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3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 So sánh           và           .</a:t>
              </a:r>
              <a:endParaRPr lang="en-US" sz="23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7" name="Rectangle 14"/>
          <p:cNvSpPr>
            <a:spLocks noChangeArrowheads="1"/>
          </p:cNvSpPr>
          <p:nvPr/>
        </p:nvSpPr>
        <p:spPr bwMode="auto">
          <a:xfrm>
            <a:off x="1416573" y="633646"/>
            <a:ext cx="361294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 pháp so sánh </a:t>
            </a:r>
          </a:p>
          <a:p>
            <a:pPr algn="ctr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 số trung gian.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6709562" y="633646"/>
            <a:ext cx="411322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 pháp so sánh </a:t>
            </a:r>
          </a:p>
          <a:p>
            <a:pPr algn="ctr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 phần bù.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232653" y="2103438"/>
            <a:ext cx="4443141" cy="796290"/>
            <a:chOff x="1098858" y="1441960"/>
            <a:chExt cx="4443141" cy="796290"/>
          </a:xfrm>
        </p:grpSpPr>
        <p:graphicFrame>
          <p:nvGraphicFramePr>
            <p:cNvPr id="4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444835"/>
                </p:ext>
              </p:extLst>
            </p:nvPr>
          </p:nvGraphicFramePr>
          <p:xfrm>
            <a:off x="1098858" y="1441960"/>
            <a:ext cx="2482850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450" name="Equation" r:id="rId12" imgW="1460160" imgH="457200" progId="Equation.DSMT4">
                    <p:embed/>
                  </p:oleObj>
                </mc:Choice>
                <mc:Fallback>
                  <p:oleObj name="Equation" r:id="rId12" imgW="1460160" imgH="457200" progId="Equation.DSMT4">
                    <p:embed/>
                    <p:pic>
                      <p:nvPicPr>
                        <p:cNvPr id="40" name="Object 39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1098858" y="1441960"/>
                          <a:ext cx="2482850" cy="777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9140940"/>
                </p:ext>
              </p:extLst>
            </p:nvPr>
          </p:nvGraphicFramePr>
          <p:xfrm>
            <a:off x="3598899" y="1461010"/>
            <a:ext cx="1943100" cy="777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451" name="Equation" r:id="rId14" imgW="1143000" imgH="457200" progId="Equation.DSMT4">
                    <p:embed/>
                  </p:oleObj>
                </mc:Choice>
                <mc:Fallback>
                  <p:oleObj name="Equation" r:id="rId14" imgW="1143000" imgH="457200" progId="Equation.DSMT4">
                    <p:embed/>
                    <p:pic>
                      <p:nvPicPr>
                        <p:cNvPr id="42" name="Object 41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3598899" y="1461010"/>
                          <a:ext cx="1943100" cy="77724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" name="Group 51"/>
          <p:cNvGrpSpPr/>
          <p:nvPr/>
        </p:nvGrpSpPr>
        <p:grpSpPr>
          <a:xfrm>
            <a:off x="2412916" y="2336821"/>
            <a:ext cx="408360" cy="836118"/>
            <a:chOff x="2226869" y="1623091"/>
            <a:chExt cx="408360" cy="836118"/>
          </a:xfrm>
        </p:grpSpPr>
        <p:sp>
          <p:nvSpPr>
            <p:cNvPr id="49" name="Oval 48"/>
            <p:cNvSpPr/>
            <p:nvPr/>
          </p:nvSpPr>
          <p:spPr>
            <a:xfrm>
              <a:off x="2226869" y="1623091"/>
              <a:ext cx="408360" cy="32923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2431049" y="1965882"/>
              <a:ext cx="0" cy="493327"/>
            </a:xfrm>
            <a:prstGeom prst="straightConnector1">
              <a:avLst/>
            </a:prstGeom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682172"/>
              </p:ext>
            </p:extLst>
          </p:nvPr>
        </p:nvGraphicFramePr>
        <p:xfrm>
          <a:off x="7530750" y="2867219"/>
          <a:ext cx="322421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52" name="Equation" r:id="rId16" imgW="1790640" imgH="457200" progId="Equation.DSMT4">
                  <p:embed/>
                </p:oleObj>
              </mc:Choice>
              <mc:Fallback>
                <p:oleObj name="Equation" r:id="rId16" imgW="1790640" imgH="4572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530750" y="2867219"/>
                        <a:ext cx="3224213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6345072" y="4768561"/>
            <a:ext cx="2483487" cy="822325"/>
            <a:chOff x="1471809" y="4756553"/>
            <a:chExt cx="2483487" cy="822325"/>
          </a:xfrm>
        </p:grpSpPr>
        <p:sp>
          <p:nvSpPr>
            <p:cNvPr id="40" name="Rectangle 14"/>
            <p:cNvSpPr>
              <a:spLocks noChangeArrowheads="1"/>
            </p:cNvSpPr>
            <p:nvPr/>
          </p:nvSpPr>
          <p:spPr bwMode="auto">
            <a:xfrm>
              <a:off x="1471809" y="4930479"/>
              <a:ext cx="72898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Mà </a:t>
              </a:r>
              <a:endParaRPr lang="en-US" sz="25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0622605"/>
                </p:ext>
              </p:extLst>
            </p:nvPr>
          </p:nvGraphicFramePr>
          <p:xfrm>
            <a:off x="2172533" y="4756553"/>
            <a:ext cx="1782763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453" name="Equation" r:id="rId18" imgW="990360" imgH="457200" progId="Equation.DSMT4">
                    <p:embed/>
                  </p:oleObj>
                </mc:Choice>
                <mc:Fallback>
                  <p:oleObj name="Equation" r:id="rId18" imgW="990360" imgH="457200" progId="Equation.DSMT4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2172533" y="4756553"/>
                          <a:ext cx="1782763" cy="822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" name="Rectangle 14"/>
          <p:cNvSpPr>
            <a:spLocks noChangeArrowheads="1"/>
          </p:cNvSpPr>
          <p:nvPr/>
        </p:nvSpPr>
        <p:spPr bwMode="auto">
          <a:xfrm>
            <a:off x="6321555" y="2915862"/>
            <a:ext cx="116024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có:</a:t>
            </a:r>
            <a:endParaRPr lang="en-US" sz="25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324080"/>
              </p:ext>
            </p:extLst>
          </p:nvPr>
        </p:nvGraphicFramePr>
        <p:xfrm>
          <a:off x="7514185" y="3828719"/>
          <a:ext cx="3154363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54" name="Equation" r:id="rId20" imgW="1752480" imgH="457200" progId="Equation.DSMT4">
                  <p:embed/>
                </p:oleObj>
              </mc:Choice>
              <mc:Fallback>
                <p:oleObj name="Equation" r:id="rId20" imgW="1752480" imgH="4572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514185" y="3828719"/>
                        <a:ext cx="3154363" cy="822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14"/>
          <p:cNvSpPr>
            <a:spLocks noChangeArrowheads="1"/>
          </p:cNvSpPr>
          <p:nvPr/>
        </p:nvSpPr>
        <p:spPr bwMode="auto">
          <a:xfrm>
            <a:off x="8856610" y="4902380"/>
            <a:ext cx="799064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 </a:t>
            </a:r>
            <a:endParaRPr lang="en-US" sz="25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53232"/>
              </p:ext>
            </p:extLst>
          </p:nvPr>
        </p:nvGraphicFramePr>
        <p:xfrm>
          <a:off x="9784207" y="4776753"/>
          <a:ext cx="1941512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55" name="Equation" r:id="rId22" imgW="1079280" imgH="457200" progId="Equation.DSMT4">
                  <p:embed/>
                </p:oleObj>
              </mc:Choice>
              <mc:Fallback>
                <p:oleObj name="Equation" r:id="rId22" imgW="1079280" imgH="457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9784207" y="4776753"/>
                        <a:ext cx="1941512" cy="82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280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3" grpId="0" animBg="1"/>
      <p:bldP spid="27" grpId="0"/>
      <p:bldP spid="39" grpId="0"/>
      <p:bldP spid="45" grpId="0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3471011" y="2564481"/>
            <a:ext cx="5018956" cy="1514010"/>
            <a:chOff x="3471011" y="2564481"/>
            <a:chExt cx="5018956" cy="1514010"/>
          </a:xfrm>
        </p:grpSpPr>
        <p:sp>
          <p:nvSpPr>
            <p:cNvPr id="3" name="TextBox 2"/>
            <p:cNvSpPr txBox="1"/>
            <p:nvPr/>
          </p:nvSpPr>
          <p:spPr>
            <a:xfrm>
              <a:off x="3942551" y="2763130"/>
              <a:ext cx="3648756" cy="733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3200" b="1" smtClean="0">
                  <a:solidFill>
                    <a:srgbClr val="008000"/>
                  </a:solidFill>
                  <a:effectLst>
                    <a:outerShdw blurRad="38100" dist="38100" dir="2700000" algn="tl">
                      <a:schemeClr val="accent2">
                        <a:lumMod val="50000"/>
                        <a:alpha val="43000"/>
                      </a:schemeClr>
                    </a:outerShdw>
                  </a:effectLst>
                  <a:latin typeface="Aachen" panose="02020500000000000000" pitchFamily="18" charset="0"/>
                  <a:ea typeface="Aachen" panose="02020500000000000000" pitchFamily="18" charset="0"/>
                  <a:cs typeface="Aachen" panose="02020500000000000000" pitchFamily="18" charset="0"/>
                </a:rPr>
                <a:t>SO SÁNH PHÂN SỐ</a:t>
              </a:r>
              <a:endParaRPr lang="en-US" sz="3200" b="1" dirty="0">
                <a:solidFill>
                  <a:srgbClr val="008000"/>
                </a:solidFill>
                <a:effectLst>
                  <a:outerShdw blurRad="38100" dist="38100" dir="2700000" algn="tl">
                    <a:schemeClr val="accent2">
                      <a:lumMod val="50000"/>
                      <a:alpha val="43000"/>
                    </a:schemeClr>
                  </a:outerShdw>
                </a:effectLst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endParaRPr>
            </a:p>
          </p:txBody>
        </p:sp>
        <p:sp>
          <p:nvSpPr>
            <p:cNvPr id="2" name="Cloud 1"/>
            <p:cNvSpPr/>
            <p:nvPr/>
          </p:nvSpPr>
          <p:spPr>
            <a:xfrm>
              <a:off x="3471011" y="2564481"/>
              <a:ext cx="5018956" cy="1514010"/>
            </a:xfrm>
            <a:prstGeom prst="cloud">
              <a:avLst/>
            </a:prstGeom>
            <a:noFill/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488373" y="4078491"/>
            <a:ext cx="7071316" cy="1932036"/>
            <a:chOff x="2189518" y="4076879"/>
            <a:chExt cx="7576421" cy="1932036"/>
          </a:xfrm>
        </p:grpSpPr>
        <p:grpSp>
          <p:nvGrpSpPr>
            <p:cNvPr id="22" name="Group 21"/>
            <p:cNvGrpSpPr/>
            <p:nvPr/>
          </p:nvGrpSpPr>
          <p:grpSpPr>
            <a:xfrm>
              <a:off x="2189518" y="4593181"/>
              <a:ext cx="7576421" cy="1415734"/>
              <a:chOff x="2189518" y="4593181"/>
              <a:chExt cx="7576421" cy="141573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2189518" y="4593181"/>
                <a:ext cx="7449161" cy="1415734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4283970" y="4606180"/>
                <a:ext cx="3294213" cy="43021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500" smtClean="0">
                    <a:solidFill>
                      <a:srgbClr val="FF0000"/>
                    </a:solidFill>
                    <a:latin typeface="Aachen" panose="02020500000000000000" pitchFamily="18" charset="0"/>
                    <a:ea typeface="Aachen" panose="02020500000000000000" pitchFamily="18" charset="0"/>
                    <a:cs typeface="Aachen" panose="02020500000000000000" pitchFamily="18" charset="0"/>
                  </a:rPr>
                  <a:t>BÀI VỀ NHÀ</a:t>
                </a:r>
                <a:endParaRPr lang="en-US" sz="2500" dirty="0">
                  <a:solidFill>
                    <a:srgbClr val="FF0000"/>
                  </a:solidFill>
                  <a:latin typeface="Aachen" panose="02020500000000000000" pitchFamily="18" charset="0"/>
                  <a:ea typeface="Aachen" panose="02020500000000000000" pitchFamily="18" charset="0"/>
                  <a:cs typeface="Aachen" panose="02020500000000000000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242346" y="5013421"/>
                <a:ext cx="6523593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r>
                  <a:rPr lang="en-US" sz="2200" b="1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Làm bài 38 c,d; 39</a:t>
                </a:r>
                <a:r>
                  <a:rPr lang="en-US" sz="2200" b="1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200" b="1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(SGK-tr24)</a:t>
                </a:r>
              </a:p>
            </p:txBody>
          </p:sp>
          <p:sp>
            <p:nvSpPr>
              <p:cNvPr id="37" name="Rectangle 14"/>
              <p:cNvSpPr>
                <a:spLocks noChangeArrowheads="1"/>
              </p:cNvSpPr>
              <p:nvPr/>
            </p:nvSpPr>
            <p:spPr bwMode="auto">
              <a:xfrm>
                <a:off x="3242346" y="5482825"/>
                <a:ext cx="6523593" cy="4462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Font typeface="Wingdings" panose="05000000000000000000" pitchFamily="2" charset="2"/>
                  <a:buChar char="Ø"/>
                </a:pPr>
                <a:r>
                  <a:rPr lang="en-US" sz="2200" b="1" smtClean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Khuyến khích làm bài 40, 41 (SGK-tr24)</a:t>
                </a:r>
              </a:p>
            </p:txBody>
          </p:sp>
        </p:grpSp>
        <p:cxnSp>
          <p:nvCxnSpPr>
            <p:cNvPr id="31" name="Straight Connector 30"/>
            <p:cNvCxnSpPr>
              <a:stCxn id="2" idx="1"/>
            </p:cNvCxnSpPr>
            <p:nvPr/>
          </p:nvCxnSpPr>
          <p:spPr>
            <a:xfrm>
              <a:off x="5980489" y="4076879"/>
              <a:ext cx="0" cy="51630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921901" y="996418"/>
            <a:ext cx="3132944" cy="2074915"/>
            <a:chOff x="921901" y="996418"/>
            <a:chExt cx="3132944" cy="2074915"/>
          </a:xfrm>
        </p:grpSpPr>
        <p:grpSp>
          <p:nvGrpSpPr>
            <p:cNvPr id="18" name="Group 17"/>
            <p:cNvGrpSpPr/>
            <p:nvPr/>
          </p:nvGrpSpPr>
          <p:grpSpPr>
            <a:xfrm>
              <a:off x="921901" y="996418"/>
              <a:ext cx="3132944" cy="1343666"/>
              <a:chOff x="921901" y="996418"/>
              <a:chExt cx="3132944" cy="1343666"/>
            </a:xfrm>
          </p:grpSpPr>
          <p:sp>
            <p:nvSpPr>
              <p:cNvPr id="5" name="Cloud 4"/>
              <p:cNvSpPr/>
              <p:nvPr/>
            </p:nvSpPr>
            <p:spPr>
              <a:xfrm>
                <a:off x="921901" y="996418"/>
                <a:ext cx="3132944" cy="1343666"/>
              </a:xfrm>
              <a:prstGeom prst="cloud">
                <a:avLst/>
              </a:prstGeom>
              <a:noFill/>
              <a:ln w="28575"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00FF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144651" y="1228376"/>
                <a:ext cx="2492568" cy="76944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smtClean="0">
                    <a:solidFill>
                      <a:srgbClr val="0000FF"/>
                    </a:solidFill>
                  </a:rPr>
                  <a:t>So sánh hai </a:t>
                </a:r>
              </a:p>
              <a:p>
                <a:pPr algn="ctr"/>
                <a:r>
                  <a:rPr lang="en-US" sz="2200" b="1" smtClean="0">
                    <a:solidFill>
                      <a:srgbClr val="0000FF"/>
                    </a:solidFill>
                  </a:rPr>
                  <a:t>phân số cùng mẫu.</a:t>
                </a:r>
                <a:endParaRPr lang="en-US" sz="2200" b="1">
                  <a:solidFill>
                    <a:srgbClr val="0000FF"/>
                  </a:solidFill>
                </a:endParaRPr>
              </a:p>
            </p:txBody>
          </p:sp>
        </p:grpSp>
        <p:cxnSp>
          <p:nvCxnSpPr>
            <p:cNvPr id="11" name="Curved Connector 10"/>
            <p:cNvCxnSpPr/>
            <p:nvPr/>
          </p:nvCxnSpPr>
          <p:spPr>
            <a:xfrm rot="16200000" flipH="1">
              <a:off x="2979563" y="2180440"/>
              <a:ext cx="924652" cy="857134"/>
            </a:xfrm>
            <a:prstGeom prst="curvedConnector3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4709680" y="707873"/>
            <a:ext cx="3132944" cy="2012298"/>
            <a:chOff x="4709680" y="707873"/>
            <a:chExt cx="3132944" cy="2012298"/>
          </a:xfrm>
        </p:grpSpPr>
        <p:grpSp>
          <p:nvGrpSpPr>
            <p:cNvPr id="19" name="Group 18"/>
            <p:cNvGrpSpPr/>
            <p:nvPr/>
          </p:nvGrpSpPr>
          <p:grpSpPr>
            <a:xfrm>
              <a:off x="4709680" y="707873"/>
              <a:ext cx="3132944" cy="1343666"/>
              <a:chOff x="4709680" y="707873"/>
              <a:chExt cx="3132944" cy="1343666"/>
            </a:xfrm>
          </p:grpSpPr>
          <p:sp>
            <p:nvSpPr>
              <p:cNvPr id="6" name="Cloud 5"/>
              <p:cNvSpPr/>
              <p:nvPr/>
            </p:nvSpPr>
            <p:spPr>
              <a:xfrm>
                <a:off x="4709680" y="707873"/>
                <a:ext cx="3132944" cy="1343666"/>
              </a:xfrm>
              <a:prstGeom prst="cloud">
                <a:avLst/>
              </a:prstGeom>
              <a:noFill/>
              <a:ln w="28575">
                <a:solidFill>
                  <a:srgbClr val="9900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noFill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781608" y="826196"/>
                <a:ext cx="2608288" cy="1107996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smtClean="0">
                    <a:solidFill>
                      <a:srgbClr val="9900CC"/>
                    </a:solidFill>
                  </a:rPr>
                  <a:t>So sánh hai</a:t>
                </a:r>
              </a:p>
              <a:p>
                <a:pPr algn="ctr"/>
                <a:r>
                  <a:rPr lang="en-US" sz="2200" b="1" smtClean="0">
                    <a:solidFill>
                      <a:srgbClr val="9900CC"/>
                    </a:solidFill>
                  </a:rPr>
                  <a:t> phân số không</a:t>
                </a:r>
              </a:p>
              <a:p>
                <a:pPr algn="ctr"/>
                <a:r>
                  <a:rPr lang="en-US" sz="2200" b="1" smtClean="0">
                    <a:solidFill>
                      <a:srgbClr val="9900CC"/>
                    </a:solidFill>
                  </a:rPr>
                  <a:t> cùng mẫu.</a:t>
                </a:r>
                <a:endParaRPr lang="en-US" sz="2200" b="1">
                  <a:solidFill>
                    <a:srgbClr val="9900CC"/>
                  </a:solidFill>
                </a:endParaRPr>
              </a:p>
            </p:txBody>
          </p:sp>
        </p:grpSp>
        <p:cxnSp>
          <p:nvCxnSpPr>
            <p:cNvPr id="28" name="Curved Connector 27"/>
            <p:cNvCxnSpPr/>
            <p:nvPr/>
          </p:nvCxnSpPr>
          <p:spPr>
            <a:xfrm rot="5400000">
              <a:off x="5079387" y="1951429"/>
              <a:ext cx="791195" cy="746290"/>
            </a:xfrm>
            <a:prstGeom prst="curvedConnector3">
              <a:avLst/>
            </a:prstGeom>
            <a:ln w="28575">
              <a:solidFill>
                <a:srgbClr val="99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7926682" y="956266"/>
            <a:ext cx="3696229" cy="1786305"/>
            <a:chOff x="7926682" y="956266"/>
            <a:chExt cx="3696229" cy="1786305"/>
          </a:xfrm>
        </p:grpSpPr>
        <p:grpSp>
          <p:nvGrpSpPr>
            <p:cNvPr id="20" name="Group 19"/>
            <p:cNvGrpSpPr/>
            <p:nvPr/>
          </p:nvGrpSpPr>
          <p:grpSpPr>
            <a:xfrm>
              <a:off x="8489967" y="956266"/>
              <a:ext cx="3132944" cy="1343666"/>
              <a:chOff x="8489967" y="956266"/>
              <a:chExt cx="3132944" cy="1343666"/>
            </a:xfrm>
          </p:grpSpPr>
          <p:sp>
            <p:nvSpPr>
              <p:cNvPr id="7" name="Cloud 6"/>
              <p:cNvSpPr/>
              <p:nvPr/>
            </p:nvSpPr>
            <p:spPr>
              <a:xfrm>
                <a:off x="8489967" y="956266"/>
                <a:ext cx="3132944" cy="1343666"/>
              </a:xfrm>
              <a:prstGeom prst="cloud">
                <a:avLst/>
              </a:prstGeom>
              <a:noFill/>
              <a:ln w="28575">
                <a:solidFill>
                  <a:srgbClr val="FF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noFill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947168" y="1212877"/>
                <a:ext cx="2218542" cy="769441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smtClean="0">
                    <a:solidFill>
                      <a:srgbClr val="FF3300"/>
                    </a:solidFill>
                  </a:rPr>
                  <a:t>Phân số âm. </a:t>
                </a:r>
              </a:p>
              <a:p>
                <a:pPr algn="ctr"/>
                <a:r>
                  <a:rPr lang="en-US" sz="2200" b="1" smtClean="0">
                    <a:solidFill>
                      <a:srgbClr val="FF3300"/>
                    </a:solidFill>
                  </a:rPr>
                  <a:t>Phân số dương.</a:t>
                </a:r>
                <a:endParaRPr lang="en-US" sz="2200" b="1">
                  <a:solidFill>
                    <a:srgbClr val="FF3300"/>
                  </a:solidFill>
                </a:endParaRPr>
              </a:p>
            </p:txBody>
          </p:sp>
        </p:grpSp>
        <p:cxnSp>
          <p:nvCxnSpPr>
            <p:cNvPr id="30" name="Curved Connector 29"/>
            <p:cNvCxnSpPr/>
            <p:nvPr/>
          </p:nvCxnSpPr>
          <p:spPr>
            <a:xfrm rot="10800000" flipV="1">
              <a:off x="7926682" y="2081720"/>
              <a:ext cx="962936" cy="660851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790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048242" y="1026867"/>
            <a:ext cx="6290629" cy="73757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400" smtClean="0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CHUẨN BỊ CHO TIẾT HỌC SAU</a:t>
            </a:r>
            <a:endParaRPr lang="en-US" sz="3400" dirty="0">
              <a:solidFill>
                <a:srgbClr val="FF0000"/>
              </a:solidFill>
              <a:latin typeface="Aachen" panose="02020500000000000000" pitchFamily="18" charset="0"/>
              <a:ea typeface="Aachen" panose="02020500000000000000" pitchFamily="18" charset="0"/>
              <a:cs typeface="Aachen" panose="02020500000000000000" pitchFamily="18" charset="0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538512" y="2065295"/>
            <a:ext cx="10116457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5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Đọc trước bài “PHÉP </a:t>
            </a:r>
            <a:r>
              <a:rPr lang="en-US" sz="2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 PHÂN </a:t>
            </a:r>
            <a:r>
              <a:rPr lang="en-US" sz="25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 - TÍNH </a:t>
            </a:r>
            <a:r>
              <a:rPr lang="en-US" sz="2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 </a:t>
            </a:r>
            <a:endParaRPr lang="en-US" sz="2500" smtClean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25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 </a:t>
            </a:r>
            <a:r>
              <a:rPr lang="en-US" sz="25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BẢN </a:t>
            </a:r>
            <a:r>
              <a:rPr lang="en-US" sz="25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 PHÉP CỘNG PHÂN SỐ”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n-US" sz="28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 </a:t>
            </a:r>
            <a:r>
              <a:rPr lang="en-US" sz="28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 phần </a:t>
            </a:r>
            <a:r>
              <a:rPr lang="en-US" sz="280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Cộng hai phân số cùng </a:t>
            </a:r>
            <a:r>
              <a:rPr lang="en-US" sz="280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 (SGK-tr25 )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720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0"/>
    </mc:Choice>
    <mc:Fallback xmlns="">
      <p:transition spd="slow" advTm="5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AF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8090" y="581100"/>
            <a:ext cx="4855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SỞ GIÁO DỤC VÀ ĐÀO TẠO HÀ NỘI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1904" y="1937307"/>
            <a:ext cx="1419685" cy="14196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82995" y="1042765"/>
            <a:ext cx="6649577" cy="573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CHƯƠNG TRÌNH DẠY HỌC TRÊN </a:t>
            </a:r>
            <a:r>
              <a:rPr lang="en-US" sz="2400" b="1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TRUYỀN </a:t>
            </a:r>
            <a:r>
              <a:rPr lang="en-US" sz="2400" b="1" smtClean="0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HÌNH</a:t>
            </a:r>
            <a:endParaRPr lang="en-US" sz="2400" b="1" dirty="0">
              <a:solidFill>
                <a:srgbClr val="FF0000"/>
              </a:solidFill>
              <a:latin typeface="Aachen" panose="02020500000000000000" pitchFamily="18" charset="0"/>
              <a:ea typeface="Aachen" panose="02020500000000000000" pitchFamily="18" charset="0"/>
              <a:cs typeface="Aachen" panose="02020500000000000000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4009" y="3865500"/>
            <a:ext cx="7508415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500" b="1" smtClean="0">
                <a:solidFill>
                  <a:srgbClr val="0099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CHÚC CÁC CON HỌC TỐT.</a:t>
            </a:r>
          </a:p>
          <a:p>
            <a:pPr algn="ctr">
              <a:lnSpc>
                <a:spcPct val="150000"/>
              </a:lnSpc>
            </a:pPr>
            <a:r>
              <a:rPr lang="en-US" sz="3500" b="1" smtClean="0">
                <a:solidFill>
                  <a:srgbClr val="0099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HẸN GẶP LẠI! </a:t>
            </a:r>
            <a:endParaRPr lang="en-US" sz="3500" b="1" dirty="0">
              <a:solidFill>
                <a:srgbClr val="009900"/>
              </a:solidFill>
              <a:latin typeface="Aachen" panose="02020500000000000000" pitchFamily="18" charset="0"/>
              <a:ea typeface="Aachen" panose="02020500000000000000" pitchFamily="18" charset="0"/>
              <a:cs typeface="Aachen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36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99"/>
    </mc:Choice>
    <mc:Fallback xmlns="">
      <p:transition spd="slow" advTm="4699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207568" y="315162"/>
            <a:ext cx="8229600" cy="504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000" dirty="0" err="1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KIỂM</a:t>
            </a:r>
            <a:r>
              <a:rPr lang="en-US" sz="3000" dirty="0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TRA</a:t>
            </a:r>
            <a:r>
              <a:rPr lang="en-US" sz="3000" dirty="0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BÀI</a:t>
            </a:r>
            <a:r>
              <a:rPr lang="en-US" sz="3000" dirty="0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 </a:t>
            </a:r>
            <a:r>
              <a:rPr lang="en-US" sz="3000" dirty="0" err="1">
                <a:solidFill>
                  <a:srgbClr val="FF0000"/>
                </a:solidFill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CŨ</a:t>
            </a:r>
            <a:endParaRPr lang="en-US" sz="3000" dirty="0">
              <a:solidFill>
                <a:srgbClr val="FF0000"/>
              </a:solidFill>
              <a:latin typeface="Aachen" panose="02020500000000000000" pitchFamily="18" charset="0"/>
              <a:ea typeface="Aachen" panose="02020500000000000000" pitchFamily="18" charset="0"/>
              <a:cs typeface="Aachen" panose="02020500000000000000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10502" y="949554"/>
            <a:ext cx="6836713" cy="930274"/>
            <a:chOff x="1010502" y="949554"/>
            <a:chExt cx="6836713" cy="930274"/>
          </a:xfrm>
        </p:grpSpPr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1010502" y="1170629"/>
              <a:ext cx="6836713" cy="477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en-US" sz="2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* Quy đồng mẫu các phân số sau:       và      .</a:t>
              </a:r>
              <a:endParaRPr lang="en-US" sz="25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4926218"/>
                </p:ext>
              </p:extLst>
            </p:nvPr>
          </p:nvGraphicFramePr>
          <p:xfrm>
            <a:off x="5936344" y="949554"/>
            <a:ext cx="507600" cy="888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01" name="Equation" r:id="rId5" imgW="253800" imgH="444240" progId="Equation.DSMT4">
                    <p:embed/>
                  </p:oleObj>
                </mc:Choice>
                <mc:Fallback>
                  <p:oleObj name="Equation" r:id="rId5" imgW="253800" imgH="44424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936344" y="949554"/>
                          <a:ext cx="507600" cy="88848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5755655"/>
                </p:ext>
              </p:extLst>
            </p:nvPr>
          </p:nvGraphicFramePr>
          <p:xfrm>
            <a:off x="6876144" y="965428"/>
            <a:ext cx="507600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02" name="Equation" r:id="rId7" imgW="253800" imgH="457200" progId="Equation.DSMT4">
                    <p:embed/>
                  </p:oleObj>
                </mc:Choice>
                <mc:Fallback>
                  <p:oleObj name="Equation" r:id="rId7" imgW="253800" imgH="457200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876144" y="965428"/>
                          <a:ext cx="507600" cy="914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5226389" y="2007775"/>
            <a:ext cx="105472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620387" y="3499813"/>
            <a:ext cx="2787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341313" algn="just">
              <a:buFont typeface="Arial" panose="020B0604020202020204" pitchFamily="34" charset="0"/>
              <a:buChar char="•"/>
            </a:pPr>
            <a:r>
              <a:rPr lang="en-US" sz="25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 chung: </a:t>
            </a:r>
            <a:r>
              <a:rPr lang="en-US" sz="280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US" sz="28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20387" y="2704264"/>
            <a:ext cx="1770184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341313" algn="just">
              <a:buFont typeface="Arial" panose="020B0604020202020204" pitchFamily="34" charset="0"/>
              <a:buChar char="•"/>
            </a:pPr>
            <a:r>
              <a:rPr lang="en-US" sz="25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có:</a:t>
            </a:r>
            <a:endParaRPr lang="en-US" sz="25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223919"/>
              </p:ext>
            </p:extLst>
          </p:nvPr>
        </p:nvGraphicFramePr>
        <p:xfrm>
          <a:off x="2179637" y="2508249"/>
          <a:ext cx="132048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3" name="Equation" r:id="rId9" imgW="660240" imgH="457200" progId="Equation.DSMT4">
                  <p:embed/>
                </p:oleObj>
              </mc:Choice>
              <mc:Fallback>
                <p:oleObj name="Equation" r:id="rId9" imgW="660240" imgH="457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179637" y="2508249"/>
                        <a:ext cx="132048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620387" y="4187271"/>
            <a:ext cx="313518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341313" algn="just">
              <a:buFont typeface="Arial" panose="020B0604020202020204" pitchFamily="34" charset="0"/>
              <a:buChar char="•"/>
            </a:pPr>
            <a:r>
              <a:rPr lang="en-US" sz="250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 đồng mẫu:</a:t>
            </a:r>
            <a:endParaRPr lang="en-US" sz="2500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697192"/>
              </p:ext>
            </p:extLst>
          </p:nvPr>
        </p:nvGraphicFramePr>
        <p:xfrm>
          <a:off x="3378199" y="4038599"/>
          <a:ext cx="2768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4" name="Equation" r:id="rId11" imgW="1384200" imgH="457200" progId="Equation.DSMT4">
                  <p:embed/>
                </p:oleObj>
              </mc:Choice>
              <mc:Fallback>
                <p:oleObj name="Equation" r:id="rId11" imgW="1384200" imgH="4572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78199" y="4038599"/>
                        <a:ext cx="2768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720517"/>
              </p:ext>
            </p:extLst>
          </p:nvPr>
        </p:nvGraphicFramePr>
        <p:xfrm>
          <a:off x="6322368" y="3994164"/>
          <a:ext cx="248904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5" name="Equation" r:id="rId13" imgW="1244520" imgH="457200" progId="Equation.DSMT4">
                  <p:embed/>
                </p:oleObj>
              </mc:Choice>
              <mc:Fallback>
                <p:oleObj name="Equation" r:id="rId13" imgW="1244520" imgH="457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322368" y="3994164"/>
                        <a:ext cx="248904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806469" y="5040994"/>
            <a:ext cx="8647774" cy="925512"/>
            <a:chOff x="806469" y="5040994"/>
            <a:chExt cx="8647774" cy="925512"/>
          </a:xfrm>
        </p:grpSpPr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806469" y="5228614"/>
              <a:ext cx="8647774" cy="477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5887" algn="just"/>
              <a:r>
                <a:rPr lang="en-US" sz="25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Vậy phân số sau khi quy đồng mẫu là         và          .</a:t>
              </a:r>
              <a:endParaRPr lang="en-US" sz="25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93073538"/>
                </p:ext>
              </p:extLst>
            </p:nvPr>
          </p:nvGraphicFramePr>
          <p:xfrm>
            <a:off x="6381750" y="5040994"/>
            <a:ext cx="685440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06" name="Equation" r:id="rId15" imgW="342720" imgH="457200" progId="Equation.DSMT4">
                    <p:embed/>
                  </p:oleObj>
                </mc:Choice>
                <mc:Fallback>
                  <p:oleObj name="Equation" r:id="rId15" imgW="342720" imgH="457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6381750" y="5040994"/>
                          <a:ext cx="685440" cy="914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7430157"/>
                </p:ext>
              </p:extLst>
            </p:nvPr>
          </p:nvGraphicFramePr>
          <p:xfrm>
            <a:off x="7612062" y="5052106"/>
            <a:ext cx="685440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207" name="Equation" r:id="rId17" imgW="342720" imgH="457200" progId="Equation.DSMT4">
                    <p:embed/>
                  </p:oleObj>
                </mc:Choice>
                <mc:Fallback>
                  <p:oleObj name="Equation" r:id="rId17" imgW="342720" imgH="457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7612062" y="5052106"/>
                          <a:ext cx="685440" cy="914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2"/>
    </p:custDataLst>
    <p:extLst>
      <p:ext uri="{BB962C8B-B14F-4D97-AF65-F5344CB8AC3E}">
        <p14:creationId xmlns:p14="http://schemas.microsoft.com/office/powerpoint/2010/main" val="26425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0"/>
    </mc:Choice>
    <mc:Fallback xmlns="">
      <p:transition spd="slow" advTm="5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  <p:bldP spid="7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900346" y="688105"/>
            <a:ext cx="10565939" cy="1643527"/>
            <a:chOff x="900346" y="688105"/>
            <a:chExt cx="10565939" cy="1643527"/>
          </a:xfrm>
        </p:grpSpPr>
        <p:sp>
          <p:nvSpPr>
            <p:cNvPr id="4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900346" y="688105"/>
              <a:ext cx="10565939" cy="1643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Nhà </a:t>
              </a: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vua có một mảnh đất rộng và muốn thưởng một </a:t>
              </a: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phần của mảnh </a:t>
              </a: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đất cho hai vị quan. Vị quan đầu tiên xin nhà vua thưởng </a:t>
              </a: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cho mình    mảnh </a:t>
              </a: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đất. Vị quan thứ hai xin nhà vua thưởng </a:t>
              </a: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cho mình     mảnh đất.</a:t>
              </a:r>
            </a:p>
            <a:p>
              <a:pPr algn="just">
                <a:lnSpc>
                  <a:spcPct val="120000"/>
                </a:lnSpc>
              </a:pP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 Em </a:t>
              </a: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hãy giúp nhà vua tìm cách chia mảnh đất để </a:t>
              </a: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dễ dàng trao </a:t>
              </a: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thưởng cho hai vị quan?</a:t>
              </a: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8438611"/>
                </p:ext>
              </p:extLst>
            </p:nvPr>
          </p:nvGraphicFramePr>
          <p:xfrm>
            <a:off x="7454900" y="993775"/>
            <a:ext cx="251424" cy="708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428" name="Equation" r:id="rId5" imgW="139680" imgH="393480" progId="Equation.DSMT4">
                    <p:embed/>
                  </p:oleObj>
                </mc:Choice>
                <mc:Fallback>
                  <p:oleObj name="Equation" r:id="rId5" imgW="1396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454900" y="993775"/>
                          <a:ext cx="251424" cy="70826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5325848"/>
                </p:ext>
              </p:extLst>
            </p:nvPr>
          </p:nvGraphicFramePr>
          <p:xfrm>
            <a:off x="4121511" y="1366049"/>
            <a:ext cx="274104" cy="708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429" name="Equation" r:id="rId7" imgW="152280" imgH="393480" progId="Equation.DSMT4">
                    <p:embed/>
                  </p:oleObj>
                </mc:Choice>
                <mc:Fallback>
                  <p:oleObj name="Equation" r:id="rId7" imgW="1522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121511" y="1366049"/>
                          <a:ext cx="274104" cy="70826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4131308" y="261489"/>
            <a:ext cx="33145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toán ở tiết 73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709822" y="2239693"/>
            <a:ext cx="9013596" cy="2412782"/>
            <a:chOff x="1709822" y="2434421"/>
            <a:chExt cx="9013596" cy="2477525"/>
          </a:xfrm>
        </p:grpSpPr>
        <p:sp>
          <p:nvSpPr>
            <p:cNvPr id="7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655879" y="2434421"/>
              <a:ext cx="2265377" cy="4266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10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Giải</a:t>
              </a:r>
              <a:endParaRPr lang="en-US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709822" y="2751237"/>
              <a:ext cx="3996772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42900" indent="-168275" algn="just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Mẫu chung : 5 .7 = 35</a:t>
              </a: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3682411"/>
                </p:ext>
              </p:extLst>
            </p:nvPr>
          </p:nvGraphicFramePr>
          <p:xfrm>
            <a:off x="3216275" y="3127489"/>
            <a:ext cx="1759968" cy="72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430" name="Equation" r:id="rId9" imgW="977760" imgH="393480" progId="Equation.DSMT4">
                    <p:embed/>
                  </p:oleObj>
                </mc:Choice>
                <mc:Fallback>
                  <p:oleObj name="Equation" r:id="rId9" imgW="977760" imgH="393480" progId="Equation.DSMT4">
                    <p:embed/>
                    <p:pic>
                      <p:nvPicPr>
                        <p:cNvPr id="9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275" y="3127489"/>
                          <a:ext cx="1759968" cy="72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0189368"/>
                </p:ext>
              </p:extLst>
            </p:nvPr>
          </p:nvGraphicFramePr>
          <p:xfrm>
            <a:off x="5478462" y="3124229"/>
            <a:ext cx="1508544" cy="72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431" name="Equation" r:id="rId11" imgW="838080" imgH="393480" progId="Equation.DSMT4">
                    <p:embed/>
                  </p:oleObj>
                </mc:Choice>
                <mc:Fallback>
                  <p:oleObj name="Equation" r:id="rId11" imgW="838080" imgH="393480" progId="Equation.DSMT4">
                    <p:embed/>
                    <p:pic>
                      <p:nvPicPr>
                        <p:cNvPr id="1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8462" y="3124229"/>
                          <a:ext cx="1508544" cy="72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709822" y="3265154"/>
              <a:ext cx="1998386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42900" indent="-168275" algn="just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Ta có : </a:t>
              </a:r>
            </a:p>
          </p:txBody>
        </p:sp>
        <p:sp>
          <p:nvSpPr>
            <p:cNvPr id="12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709822" y="3860630"/>
              <a:ext cx="9013596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Vậy: </a:t>
              </a: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Nhà vua sẽ chia mảnh đất thành 35 phần bằng nhau và thưởng </a:t>
              </a: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cho vị </a:t>
              </a: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quan thứ nhất </a:t>
              </a: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7 phần, </a:t>
              </a: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thưởng cho vị quan thứ hai </a:t>
              </a: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10 phần.</a:t>
              </a:r>
              <a:endPara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43943" y="4485299"/>
              <a:ext cx="3135781" cy="426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b="1" smtClean="0">
                  <a:solidFill>
                    <a:srgbClr val="0000FF"/>
                  </a:solidFill>
                </a:rPr>
                <a:t>------------------------------</a:t>
              </a:r>
              <a:endParaRPr lang="en-US" sz="2100" b="1">
                <a:solidFill>
                  <a:srgbClr val="0000FF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585819" y="5010648"/>
            <a:ext cx="7596638" cy="749293"/>
            <a:chOff x="1585819" y="5010648"/>
            <a:chExt cx="7596638" cy="749293"/>
          </a:xfrm>
        </p:grpSpPr>
        <p:sp>
          <p:nvSpPr>
            <p:cNvPr id="20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037806" y="5154461"/>
              <a:ext cx="714465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400" b="1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Vị quan nào được thưởng mảnh đất lớn hơn?</a:t>
              </a:r>
              <a:endPara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671" t="7761" r="14535" b="18009"/>
            <a:stretch/>
          </p:blipFill>
          <p:spPr>
            <a:xfrm>
              <a:off x="1585819" y="5010648"/>
              <a:ext cx="451987" cy="7492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61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900346" y="688105"/>
            <a:ext cx="10565939" cy="1643527"/>
            <a:chOff x="900346" y="688105"/>
            <a:chExt cx="10565939" cy="1643527"/>
          </a:xfrm>
        </p:grpSpPr>
        <p:sp>
          <p:nvSpPr>
            <p:cNvPr id="4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900346" y="688105"/>
              <a:ext cx="10565939" cy="1643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Nhà </a:t>
              </a: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vua có một mảnh đất rộng và muốn thưởng một </a:t>
              </a: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phần của mảnh </a:t>
              </a: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đất cho hai vị quan. Vị quan đầu tiên xin nhà vua thưởng </a:t>
              </a: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cho mình    mảnh </a:t>
              </a: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đất. Vị quan thứ hai xin nhà vua thưởng </a:t>
              </a: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cho mình     mảnh đất.</a:t>
              </a:r>
            </a:p>
            <a:p>
              <a:pPr algn="just">
                <a:lnSpc>
                  <a:spcPct val="120000"/>
                </a:lnSpc>
              </a:pP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 Em </a:t>
              </a: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hãy giúp nhà vua tìm cách chia mảnh đất để </a:t>
              </a: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dễ dàng trao </a:t>
              </a: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thưởng cho hai vị quan?</a:t>
              </a: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78438611"/>
                </p:ext>
              </p:extLst>
            </p:nvPr>
          </p:nvGraphicFramePr>
          <p:xfrm>
            <a:off x="7454900" y="993775"/>
            <a:ext cx="251424" cy="708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270" name="Equation" r:id="rId5" imgW="139680" imgH="393480" progId="Equation.DSMT4">
                    <p:embed/>
                  </p:oleObj>
                </mc:Choice>
                <mc:Fallback>
                  <p:oleObj name="Equation" r:id="rId5" imgW="139680" imgH="393480" progId="Equation.DSMT4">
                    <p:embed/>
                    <p:pic>
                      <p:nvPicPr>
                        <p:cNvPr id="14" name="Object 1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454900" y="993775"/>
                          <a:ext cx="251424" cy="70826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9462759"/>
                </p:ext>
              </p:extLst>
            </p:nvPr>
          </p:nvGraphicFramePr>
          <p:xfrm>
            <a:off x="4121511" y="1366049"/>
            <a:ext cx="274104" cy="708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271" name="Equation" r:id="rId7" imgW="152280" imgH="393480" progId="Equation.DSMT4">
                    <p:embed/>
                  </p:oleObj>
                </mc:Choice>
                <mc:Fallback>
                  <p:oleObj name="Equation" r:id="rId7" imgW="152280" imgH="393480" progId="Equation.DSMT4">
                    <p:embed/>
                    <p:pic>
                      <p:nvPicPr>
                        <p:cNvPr id="15" name="Object 1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121511" y="1366049"/>
                          <a:ext cx="274104" cy="70826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4131308" y="261489"/>
            <a:ext cx="33145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toán ở tiết 73</a:t>
            </a:r>
            <a:endParaRPr lang="en-US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709822" y="2239693"/>
            <a:ext cx="9013596" cy="2412782"/>
            <a:chOff x="1709822" y="2434421"/>
            <a:chExt cx="9013596" cy="2477525"/>
          </a:xfrm>
        </p:grpSpPr>
        <p:sp>
          <p:nvSpPr>
            <p:cNvPr id="7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655879" y="2434421"/>
              <a:ext cx="2265377" cy="4266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10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Giải</a:t>
              </a:r>
              <a:endParaRPr lang="en-US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709822" y="2751237"/>
              <a:ext cx="3996772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42900" indent="-168275" algn="just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Mẫu chung : 5 .7 = 35</a:t>
              </a:r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3682411"/>
                </p:ext>
              </p:extLst>
            </p:nvPr>
          </p:nvGraphicFramePr>
          <p:xfrm>
            <a:off x="3216275" y="3127489"/>
            <a:ext cx="1759968" cy="72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272" name="Equation" r:id="rId9" imgW="977760" imgH="393480" progId="Equation.DSMT4">
                    <p:embed/>
                  </p:oleObj>
                </mc:Choice>
                <mc:Fallback>
                  <p:oleObj name="Equation" r:id="rId9" imgW="977760" imgH="393480" progId="Equation.DSMT4">
                    <p:embed/>
                    <p:pic>
                      <p:nvPicPr>
                        <p:cNvPr id="9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275" y="3127489"/>
                          <a:ext cx="1759968" cy="72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40189368"/>
                </p:ext>
              </p:extLst>
            </p:nvPr>
          </p:nvGraphicFramePr>
          <p:xfrm>
            <a:off x="5478462" y="3124229"/>
            <a:ext cx="1508544" cy="72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273" name="Equation" r:id="rId11" imgW="838080" imgH="393480" progId="Equation.DSMT4">
                    <p:embed/>
                  </p:oleObj>
                </mc:Choice>
                <mc:Fallback>
                  <p:oleObj name="Equation" r:id="rId11" imgW="838080" imgH="393480" progId="Equation.DSMT4">
                    <p:embed/>
                    <p:pic>
                      <p:nvPicPr>
                        <p:cNvPr id="1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8462" y="3124229"/>
                          <a:ext cx="1508544" cy="72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709822" y="3265154"/>
              <a:ext cx="1998386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42900" indent="-168275" algn="just"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Ta có : </a:t>
              </a:r>
            </a:p>
          </p:txBody>
        </p:sp>
        <p:sp>
          <p:nvSpPr>
            <p:cNvPr id="12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709822" y="3860630"/>
              <a:ext cx="9013596" cy="769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 Vậy: </a:t>
              </a: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Nhà vua sẽ chia mảnh đất thành 35 phần bằng nhau và thưởng </a:t>
              </a: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cho vị </a:t>
              </a: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quan thứ nhất </a:t>
              </a: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7 phần, </a:t>
              </a:r>
              <a:r>
                <a:rPr lang="en-US" sz="21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thưởng cho vị quan thứ hai </a:t>
              </a:r>
              <a:r>
                <a:rPr lang="en-US" sz="21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10 phần.</a:t>
              </a:r>
              <a:endPara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43943" y="4485299"/>
              <a:ext cx="3135781" cy="4266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00" b="1" smtClean="0">
                  <a:solidFill>
                    <a:srgbClr val="0000FF"/>
                  </a:solidFill>
                </a:rPr>
                <a:t>------------------------------</a:t>
              </a:r>
              <a:endParaRPr lang="en-US" sz="2100" b="1">
                <a:solidFill>
                  <a:srgbClr val="0000FF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873147" y="5782379"/>
            <a:ext cx="9887331" cy="708025"/>
            <a:chOff x="2103886" y="5937137"/>
            <a:chExt cx="9870462" cy="708025"/>
          </a:xfrm>
        </p:grpSpPr>
        <p:sp>
          <p:nvSpPr>
            <p:cNvPr id="22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103886" y="6075707"/>
              <a:ext cx="9870462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20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Vì 10 &gt; 7 nên               . </a:t>
              </a:r>
              <a:endPara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9174522"/>
                </p:ext>
              </p:extLst>
            </p:nvPr>
          </p:nvGraphicFramePr>
          <p:xfrm>
            <a:off x="4016038" y="5937137"/>
            <a:ext cx="1117279" cy="708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274" name="Equation" r:id="rId13" imgW="622080" imgH="393480" progId="Equation.DSMT4">
                    <p:embed/>
                  </p:oleObj>
                </mc:Choice>
                <mc:Fallback>
                  <p:oleObj name="Equation" r:id="rId13" imgW="622080" imgH="393480" progId="Equation.DSMT4">
                    <p:embed/>
                    <p:pic>
                      <p:nvPicPr>
                        <p:cNvPr id="41" name="Object 40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016038" y="5937137"/>
                          <a:ext cx="1117279" cy="7080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oup 26"/>
          <p:cNvGrpSpPr/>
          <p:nvPr/>
        </p:nvGrpSpPr>
        <p:grpSpPr>
          <a:xfrm>
            <a:off x="3703978" y="4613197"/>
            <a:ext cx="6720182" cy="1329711"/>
            <a:chOff x="3703978" y="4613197"/>
            <a:chExt cx="6720182" cy="1329711"/>
          </a:xfrm>
        </p:grpSpPr>
        <p:sp>
          <p:nvSpPr>
            <p:cNvPr id="28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703978" y="4759033"/>
              <a:ext cx="6720182" cy="11079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20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Vị quan thứ nhất được thưởng      (mảnh đất). </a:t>
              </a:r>
            </a:p>
            <a:p>
              <a:pPr algn="just">
                <a:lnSpc>
                  <a:spcPct val="150000"/>
                </a:lnSpc>
              </a:pPr>
              <a:r>
                <a:rPr lang="en-US" sz="220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Vị quan thứ hai được thưởng      (mảnh đất).</a:t>
              </a:r>
              <a:endPara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1001731"/>
                </p:ext>
              </p:extLst>
            </p:nvPr>
          </p:nvGraphicFramePr>
          <p:xfrm>
            <a:off x="7664789" y="4613197"/>
            <a:ext cx="388152" cy="708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275" name="Equation" r:id="rId15" imgW="215640" imgH="393480" progId="Equation.DSMT4">
                    <p:embed/>
                  </p:oleObj>
                </mc:Choice>
                <mc:Fallback>
                  <p:oleObj name="Equation" r:id="rId15" imgW="215640" imgH="393480" progId="Equation.DSMT4">
                    <p:embed/>
                    <p:pic>
                      <p:nvPicPr>
                        <p:cNvPr id="44" name="Object 43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7664789" y="4613197"/>
                          <a:ext cx="388152" cy="70826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8776427"/>
                </p:ext>
              </p:extLst>
            </p:nvPr>
          </p:nvGraphicFramePr>
          <p:xfrm>
            <a:off x="7470713" y="5234644"/>
            <a:ext cx="388152" cy="708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276" name="Equation" r:id="rId17" imgW="215640" imgH="393480" progId="Equation.DSMT4">
                    <p:embed/>
                  </p:oleObj>
                </mc:Choice>
                <mc:Fallback>
                  <p:oleObj name="Equation" r:id="rId17" imgW="215640" imgH="393480" progId="Equation.DSMT4">
                    <p:embed/>
                    <p:pic>
                      <p:nvPicPr>
                        <p:cNvPr id="45" name="Object 44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7470713" y="5234644"/>
                          <a:ext cx="388152" cy="70826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Group 30"/>
          <p:cNvGrpSpPr/>
          <p:nvPr/>
        </p:nvGrpSpPr>
        <p:grpSpPr>
          <a:xfrm>
            <a:off x="956545" y="4515340"/>
            <a:ext cx="2639586" cy="2084343"/>
            <a:chOff x="956545" y="4515340"/>
            <a:chExt cx="2639586" cy="2084343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545" y="4792888"/>
              <a:ext cx="1247817" cy="1806795"/>
            </a:xfrm>
            <a:prstGeom prst="rect">
              <a:avLst/>
            </a:prstGeom>
          </p:spPr>
        </p:pic>
        <p:sp>
          <p:nvSpPr>
            <p:cNvPr id="33" name="Oval Callout 32"/>
            <p:cNvSpPr/>
            <p:nvPr/>
          </p:nvSpPr>
          <p:spPr>
            <a:xfrm>
              <a:off x="2131135" y="4515340"/>
              <a:ext cx="1464996" cy="866284"/>
            </a:xfrm>
            <a:prstGeom prst="wedgeEllipseCallout">
              <a:avLst>
                <a:gd name="adj1" fmla="val -64250"/>
                <a:gd name="adj2" fmla="val 22389"/>
              </a:avLst>
            </a:prstGeom>
            <a:solidFill>
              <a:srgbClr val="FFFF99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smtClean="0">
                  <a:solidFill>
                    <a:srgbClr val="008000"/>
                  </a:solidFill>
                </a:rPr>
                <a:t>Con biết ạ!</a:t>
              </a:r>
              <a:endParaRPr lang="en-US" sz="2000" b="1">
                <a:solidFill>
                  <a:srgbClr val="008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108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41186" y="177525"/>
            <a:ext cx="5570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smtClean="0">
                <a:solidFill>
                  <a:srgbClr val="008000"/>
                </a:solidFill>
                <a:effectLst>
                  <a:outerShdw blurRad="38100" dist="38100" dir="2700000" algn="tl">
                    <a:schemeClr val="accent2">
                      <a:lumMod val="50000"/>
                      <a:alpha val="43000"/>
                    </a:schemeClr>
                  </a:outerShdw>
                </a:effectLst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TIẾT 74 : SO SÁNH PHÂN SỐ</a:t>
            </a:r>
            <a:endParaRPr lang="en-US" sz="3200" b="1" dirty="0">
              <a:solidFill>
                <a:srgbClr val="008000"/>
              </a:solidFill>
              <a:effectLst>
                <a:outerShdw blurRad="38100" dist="38100" dir="2700000" algn="tl">
                  <a:schemeClr val="accent2">
                    <a:lumMod val="50000"/>
                    <a:alpha val="43000"/>
                  </a:schemeClr>
                </a:outerShdw>
              </a:effectLst>
              <a:latin typeface="Aachen" panose="02020500000000000000" pitchFamily="18" charset="0"/>
              <a:ea typeface="Aachen" panose="02020500000000000000" pitchFamily="18" charset="0"/>
              <a:cs typeface="Aachen" panose="02020500000000000000" pitchFamily="18" charset="0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781948" y="1046501"/>
            <a:ext cx="1108923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So sánh hai phân số cùng mẫu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993147" y="1613263"/>
            <a:ext cx="9870462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5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1.1. Quy tắc (SGK-tr22)</a:t>
            </a:r>
            <a:endParaRPr lang="en-US" sz="25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14920" y="3376748"/>
            <a:ext cx="218439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5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1.2. Áp dụng </a:t>
            </a:r>
            <a:endParaRPr lang="en-US" sz="25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461447"/>
              </p:ext>
            </p:extLst>
          </p:nvPr>
        </p:nvGraphicFramePr>
        <p:xfrm>
          <a:off x="2857500" y="4117974"/>
          <a:ext cx="464058" cy="798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207"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57500" y="4117974"/>
                        <a:ext cx="464058" cy="7987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306978"/>
              </p:ext>
            </p:extLst>
          </p:nvPr>
        </p:nvGraphicFramePr>
        <p:xfrm>
          <a:off x="3687763" y="4117974"/>
          <a:ext cx="437749" cy="798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208" name="Equation" r:id="rId7" imgW="215640" imgH="393480" progId="Equation.DSMT4">
                  <p:embed/>
                </p:oleObj>
              </mc:Choice>
              <mc:Fallback>
                <p:oleObj name="Equation" r:id="rId7" imgW="21564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87763" y="4117974"/>
                        <a:ext cx="437749" cy="7987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242859" y="2324661"/>
            <a:ext cx="6307540" cy="93871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Trong hai phân số có cùng một mẫu dương,</a:t>
            </a:r>
          </a:p>
          <a:p>
            <a:pPr algn="ctr">
              <a:spcBef>
                <a:spcPct val="50000"/>
              </a:spcBef>
            </a:pPr>
            <a:r>
              <a:rPr lang="en-US" sz="2200" b="1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phân số nào có tử lớn hơn thì lớn hơn.</a:t>
            </a:r>
            <a:endParaRPr lang="en-US" sz="2200" b="1" i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54180" y="4177137"/>
            <a:ext cx="1219649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* Ta có:</a:t>
            </a:r>
            <a:endParaRPr lang="en-US" sz="23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074283"/>
              </p:ext>
            </p:extLst>
          </p:nvPr>
        </p:nvGraphicFramePr>
        <p:xfrm>
          <a:off x="3359149" y="4383087"/>
          <a:ext cx="257242" cy="257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209" name="Equation" r:id="rId9" imgW="126720" imgH="126720" progId="Equation.DSMT4">
                  <p:embed/>
                </p:oleObj>
              </mc:Choice>
              <mc:Fallback>
                <p:oleObj name="Equation" r:id="rId9" imgW="12672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59149" y="4383087"/>
                        <a:ext cx="257242" cy="2572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03482"/>
              </p:ext>
            </p:extLst>
          </p:nvPr>
        </p:nvGraphicFramePr>
        <p:xfrm>
          <a:off x="2941637" y="4923292"/>
          <a:ext cx="309128" cy="798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210" name="Equation" r:id="rId11" imgW="152280" imgH="393480" progId="Equation.DSMT4">
                  <p:embed/>
                </p:oleObj>
              </mc:Choice>
              <mc:Fallback>
                <p:oleObj name="Equation" r:id="rId11" imgW="15228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941637" y="4923292"/>
                        <a:ext cx="309128" cy="7987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571680"/>
              </p:ext>
            </p:extLst>
          </p:nvPr>
        </p:nvGraphicFramePr>
        <p:xfrm>
          <a:off x="3681413" y="4922837"/>
          <a:ext cx="464058" cy="798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211" name="Equation" r:id="rId13" imgW="228600" imgH="393480" progId="Equation.DSMT4">
                  <p:embed/>
                </p:oleObj>
              </mc:Choice>
              <mc:Fallback>
                <p:oleObj name="Equation" r:id="rId13" imgW="22860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681413" y="4922837"/>
                        <a:ext cx="464058" cy="7987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921855"/>
              </p:ext>
            </p:extLst>
          </p:nvPr>
        </p:nvGraphicFramePr>
        <p:xfrm>
          <a:off x="3367087" y="5160962"/>
          <a:ext cx="257242" cy="257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212" name="Equation" r:id="rId15" imgW="126720" imgH="126720" progId="Equation.DSMT4">
                  <p:embed/>
                </p:oleObj>
              </mc:Choice>
              <mc:Fallback>
                <p:oleObj name="Equation" r:id="rId15" imgW="126720" imgH="12672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367087" y="5160962"/>
                        <a:ext cx="257242" cy="2572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4153798" y="4219946"/>
            <a:ext cx="1884146" cy="446276"/>
            <a:chOff x="4153798" y="4219946"/>
            <a:chExt cx="1884146" cy="446276"/>
          </a:xfrm>
        </p:grpSpPr>
        <p:sp>
          <p:nvSpPr>
            <p:cNvPr id="13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153798" y="4219946"/>
              <a:ext cx="1884146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vì             .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32625592"/>
                </p:ext>
              </p:extLst>
            </p:nvPr>
          </p:nvGraphicFramePr>
          <p:xfrm>
            <a:off x="4491717" y="4263523"/>
            <a:ext cx="990000" cy="354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213" name="Equation" r:id="rId17" imgW="495000" imgH="177480" progId="Equation.DSMT4">
                    <p:embed/>
                  </p:oleObj>
                </mc:Choice>
                <mc:Fallback>
                  <p:oleObj name="Equation" r:id="rId17" imgW="4950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491717" y="4263523"/>
                          <a:ext cx="990000" cy="354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19"/>
          <p:cNvGrpSpPr/>
          <p:nvPr/>
        </p:nvGrpSpPr>
        <p:grpSpPr>
          <a:xfrm>
            <a:off x="4161058" y="5025486"/>
            <a:ext cx="1884146" cy="446276"/>
            <a:chOff x="4161058" y="5025486"/>
            <a:chExt cx="1884146" cy="446276"/>
          </a:xfrm>
        </p:grpSpPr>
        <p:sp>
          <p:nvSpPr>
            <p:cNvPr id="16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161058" y="5025486"/>
              <a:ext cx="1884146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vì           .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3155432"/>
                </p:ext>
              </p:extLst>
            </p:nvPr>
          </p:nvGraphicFramePr>
          <p:xfrm>
            <a:off x="4507215" y="5056482"/>
            <a:ext cx="863280" cy="329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214" name="Equation" r:id="rId19" imgW="431640" imgH="164880" progId="Equation.DSMT4">
                    <p:embed/>
                  </p:oleObj>
                </mc:Choice>
                <mc:Fallback>
                  <p:oleObj name="Equation" r:id="rId19" imgW="4316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4507215" y="5056482"/>
                          <a:ext cx="863280" cy="3297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5771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4" grpId="0"/>
      <p:bldP spid="8" grpId="0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41186" y="177525"/>
            <a:ext cx="5570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smtClean="0">
                <a:solidFill>
                  <a:srgbClr val="008000"/>
                </a:solidFill>
                <a:effectLst>
                  <a:outerShdw blurRad="38100" dist="38100" dir="2700000" algn="tl">
                    <a:schemeClr val="accent2">
                      <a:lumMod val="50000"/>
                      <a:alpha val="43000"/>
                    </a:schemeClr>
                  </a:outerShdw>
                </a:effectLst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TIẾT 74 : SO SÁNH PHÂN SỐ</a:t>
            </a:r>
            <a:endParaRPr lang="en-US" sz="3200" b="1" dirty="0">
              <a:solidFill>
                <a:srgbClr val="008000"/>
              </a:solidFill>
              <a:effectLst>
                <a:outerShdw blurRad="38100" dist="38100" dir="2700000" algn="tl">
                  <a:schemeClr val="accent2">
                    <a:lumMod val="50000"/>
                    <a:alpha val="43000"/>
                  </a:schemeClr>
                </a:outerShdw>
              </a:effectLst>
              <a:latin typeface="Aachen" panose="02020500000000000000" pitchFamily="18" charset="0"/>
              <a:ea typeface="Aachen" panose="02020500000000000000" pitchFamily="18" charset="0"/>
              <a:cs typeface="Aachen" panose="02020500000000000000" pitchFamily="18" charset="0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781948" y="1046501"/>
            <a:ext cx="1108923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So sánh hai phân số cùng mẫu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993147" y="1613263"/>
            <a:ext cx="9870462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5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1.1. Quy tắc (SGK-tr22)</a:t>
            </a:r>
            <a:endParaRPr lang="en-US" sz="25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14920" y="3376748"/>
            <a:ext cx="2184397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5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1.2. Áp dụng</a:t>
            </a:r>
            <a:endParaRPr lang="en-US" sz="25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131031" y="4176384"/>
            <a:ext cx="7706181" cy="449343"/>
            <a:chOff x="1131031" y="4176384"/>
            <a:chExt cx="7706181" cy="449343"/>
          </a:xfrm>
        </p:grpSpPr>
        <p:sp>
          <p:nvSpPr>
            <p:cNvPr id="6" name="TextBox 5"/>
            <p:cNvSpPr txBox="1"/>
            <p:nvPr/>
          </p:nvSpPr>
          <p:spPr>
            <a:xfrm>
              <a:off x="1131031" y="4194840"/>
              <a:ext cx="498593" cy="43088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FF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200" smtClean="0">
                  <a:solidFill>
                    <a:schemeClr val="bg1">
                      <a:lumMod val="95000"/>
                    </a:schemeClr>
                  </a:solidFill>
                  <a:latin typeface=".VnBahamasB" panose="020BE200000000000000" pitchFamily="34" charset="0"/>
                </a:rPr>
                <a:t>?1</a:t>
              </a:r>
              <a:endParaRPr lang="en-US" sz="2200">
                <a:solidFill>
                  <a:schemeClr val="bg1">
                    <a:lumMod val="95000"/>
                  </a:schemeClr>
                </a:solidFill>
                <a:latin typeface=".VnBahamasB" panose="020BE200000000000000" pitchFamily="34" charset="0"/>
              </a:endParaRPr>
            </a:p>
          </p:txBody>
        </p:sp>
        <p:sp>
          <p:nvSpPr>
            <p:cNvPr id="18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637046" y="4176384"/>
              <a:ext cx="7200166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Đ</a:t>
              </a: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iền dấu thích hợp (&lt;, &gt;) vào ô vuông: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704622"/>
              </p:ext>
            </p:extLst>
          </p:nvPr>
        </p:nvGraphicFramePr>
        <p:xfrm>
          <a:off x="1984375" y="4826000"/>
          <a:ext cx="74168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74" name="Equation" r:id="rId5" imgW="3708360" imgH="393480" progId="Equation.DSMT4">
                  <p:embed/>
                </p:oleObj>
              </mc:Choice>
              <mc:Fallback>
                <p:oleObj name="Equation" r:id="rId5" imgW="3708360" imgH="3934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4375" y="4826000"/>
                        <a:ext cx="7416800" cy="78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2581146" y="4974114"/>
            <a:ext cx="3918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4741202" y="4974114"/>
            <a:ext cx="3918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6792402" y="4988628"/>
            <a:ext cx="3918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8843602" y="4950357"/>
            <a:ext cx="3918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668780"/>
              </p:ext>
            </p:extLst>
          </p:nvPr>
        </p:nvGraphicFramePr>
        <p:xfrm>
          <a:off x="8235722" y="5670550"/>
          <a:ext cx="1143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75" name="Equation" r:id="rId7" imgW="571320" imgH="393480" progId="Equation.DSMT4">
                  <p:embed/>
                </p:oleObj>
              </mc:Choice>
              <mc:Fallback>
                <p:oleObj name="Equation" r:id="rId7" imgW="57132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35722" y="5670550"/>
                        <a:ext cx="11430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8829088" y="5817424"/>
            <a:ext cx="3918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010949"/>
              </p:ext>
            </p:extLst>
          </p:nvPr>
        </p:nvGraphicFramePr>
        <p:xfrm>
          <a:off x="9688513" y="5032375"/>
          <a:ext cx="533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76" name="Equation" r:id="rId9" imgW="266400" imgH="203040" progId="Equation.DSMT4">
                  <p:embed/>
                </p:oleObj>
              </mc:Choice>
              <mc:Fallback>
                <p:oleObj name="Equation" r:id="rId9" imgW="26640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688513" y="5032375"/>
                        <a:ext cx="5334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5376094"/>
              </p:ext>
            </p:extLst>
          </p:nvPr>
        </p:nvGraphicFramePr>
        <p:xfrm>
          <a:off x="9234941" y="4826000"/>
          <a:ext cx="4572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77" name="Equation" r:id="rId11" imgW="228600" imgH="393480" progId="Equation.DSMT4">
                  <p:embed/>
                </p:oleObj>
              </mc:Choice>
              <mc:Fallback>
                <p:oleObj name="Equation" r:id="rId11" imgW="228600" imgH="393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234941" y="4826000"/>
                        <a:ext cx="4572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183815"/>
              </p:ext>
            </p:extLst>
          </p:nvPr>
        </p:nvGraphicFramePr>
        <p:xfrm>
          <a:off x="9312047" y="5686425"/>
          <a:ext cx="66040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78" name="Equation" r:id="rId13" imgW="330120" imgH="393480" progId="Equation.DSMT4">
                  <p:embed/>
                </p:oleObj>
              </mc:Choice>
              <mc:Fallback>
                <p:oleObj name="Equation" r:id="rId13" imgW="33012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312047" y="5686425"/>
                        <a:ext cx="660400" cy="78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355673"/>
              </p:ext>
            </p:extLst>
          </p:nvPr>
        </p:nvGraphicFramePr>
        <p:xfrm>
          <a:off x="9413404" y="5860323"/>
          <a:ext cx="266112" cy="37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79" name="Equation" r:id="rId15" imgW="126720" imgH="177480" progId="Equation.DSMT4">
                  <p:embed/>
                </p:oleObj>
              </mc:Choice>
              <mc:Fallback>
                <p:oleObj name="Equation" r:id="rId15" imgW="126720" imgH="1774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413404" y="5860323"/>
                        <a:ext cx="266112" cy="37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033619"/>
              </p:ext>
            </p:extLst>
          </p:nvPr>
        </p:nvGraphicFramePr>
        <p:xfrm>
          <a:off x="9278579" y="5039277"/>
          <a:ext cx="30456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80" name="Equation" r:id="rId17" imgW="152280" imgH="203040" progId="Equation.DSMT4">
                  <p:embed/>
                </p:oleObj>
              </mc:Choice>
              <mc:Fallback>
                <p:oleObj name="Equation" r:id="rId17" imgW="15228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278579" y="5039277"/>
                        <a:ext cx="30456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571680"/>
              </p:ext>
            </p:extLst>
          </p:nvPr>
        </p:nvGraphicFramePr>
        <p:xfrm>
          <a:off x="9336634" y="5893885"/>
          <a:ext cx="309128" cy="412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81" name="Equation" r:id="rId19" imgW="152280" imgH="203040" progId="Equation.DSMT4">
                  <p:embed/>
                </p:oleObj>
              </mc:Choice>
              <mc:Fallback>
                <p:oleObj name="Equation" r:id="rId19" imgW="152280" imgH="203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336634" y="5893885"/>
                        <a:ext cx="309128" cy="4121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242859" y="2324661"/>
            <a:ext cx="6307540" cy="93871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Trong hai phân số có cùng một mẫu dương,</a:t>
            </a:r>
          </a:p>
          <a:p>
            <a:pPr algn="ctr">
              <a:spcBef>
                <a:spcPct val="50000"/>
              </a:spcBef>
            </a:pPr>
            <a:r>
              <a:rPr lang="en-US" sz="2200" b="1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phân số nào có tử lớn hơn thì lớn hơn.</a:t>
            </a:r>
            <a:endParaRPr lang="en-US" sz="2200" b="1" i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02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69 -2.96296E-6 L 0.05117 -0.0006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3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554362"/>
              </p:ext>
            </p:extLst>
          </p:nvPr>
        </p:nvGraphicFramePr>
        <p:xfrm>
          <a:off x="1599558" y="4494817"/>
          <a:ext cx="9540050" cy="184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4167">
                  <a:extLst>
                    <a:ext uri="{9D8B030D-6E8A-4147-A177-3AD203B41FA5}">
                      <a16:colId xmlns:a16="http://schemas.microsoft.com/office/drawing/2014/main" val="22836623"/>
                    </a:ext>
                  </a:extLst>
                </a:gridCol>
                <a:gridCol w="4195883">
                  <a:extLst>
                    <a:ext uri="{9D8B030D-6E8A-4147-A177-3AD203B41FA5}">
                      <a16:colId xmlns:a16="http://schemas.microsoft.com/office/drawing/2014/main" val="2773425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smtClean="0">
                          <a:solidFill>
                            <a:srgbClr val="0000FF"/>
                          </a:solidFill>
                        </a:rPr>
                        <a:t>Áp</a:t>
                      </a:r>
                      <a:r>
                        <a:rPr lang="en-US" sz="2200" baseline="0" smtClean="0">
                          <a:solidFill>
                            <a:srgbClr val="0000FF"/>
                          </a:solidFill>
                        </a:rPr>
                        <a:t> dụng</a:t>
                      </a:r>
                      <a:r>
                        <a:rPr lang="en-US" sz="2200" smtClean="0">
                          <a:solidFill>
                            <a:srgbClr val="0000FF"/>
                          </a:solidFill>
                        </a:rPr>
                        <a:t> quy tắc</a:t>
                      </a:r>
                      <a:r>
                        <a:rPr lang="en-US" sz="2200" baseline="0" smtClean="0">
                          <a:solidFill>
                            <a:srgbClr val="0000FF"/>
                          </a:solidFill>
                        </a:rPr>
                        <a:t> so sánh</a:t>
                      </a:r>
                      <a:endParaRPr lang="en-US" sz="220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932506"/>
                  </a:ext>
                </a:extLst>
              </a:tr>
              <a:tr h="1415354">
                <a:tc>
                  <a:txBody>
                    <a:bodyPr/>
                    <a:lstStyle/>
                    <a:p>
                      <a:endParaRPr lang="en-US" sz="2200" smtClean="0"/>
                    </a:p>
                    <a:p>
                      <a:endParaRPr lang="en-US" sz="2200" smtClean="0"/>
                    </a:p>
                    <a:p>
                      <a:endParaRPr lang="en-US" sz="2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2194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41186" y="177525"/>
            <a:ext cx="55707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smtClean="0">
                <a:solidFill>
                  <a:srgbClr val="008000"/>
                </a:solidFill>
                <a:effectLst>
                  <a:outerShdw blurRad="38100" dist="38100" dir="2700000" algn="tl">
                    <a:schemeClr val="accent2">
                      <a:lumMod val="50000"/>
                      <a:alpha val="43000"/>
                    </a:schemeClr>
                  </a:outerShdw>
                </a:effectLst>
                <a:latin typeface="Aachen" panose="02020500000000000000" pitchFamily="18" charset="0"/>
                <a:ea typeface="Aachen" panose="02020500000000000000" pitchFamily="18" charset="0"/>
                <a:cs typeface="Aachen" panose="02020500000000000000" pitchFamily="18" charset="0"/>
              </a:rPr>
              <a:t>TIẾT 74 : SO SÁNH PHÂN SỐ</a:t>
            </a:r>
            <a:endParaRPr lang="en-US" sz="3200" b="1" dirty="0">
              <a:solidFill>
                <a:srgbClr val="008000"/>
              </a:solidFill>
              <a:effectLst>
                <a:outerShdw blurRad="38100" dist="38100" dir="2700000" algn="tl">
                  <a:schemeClr val="accent2">
                    <a:lumMod val="50000"/>
                    <a:alpha val="43000"/>
                  </a:schemeClr>
                </a:outerShdw>
              </a:effectLst>
              <a:latin typeface="Aachen" panose="02020500000000000000" pitchFamily="18" charset="0"/>
              <a:ea typeface="Aachen" panose="02020500000000000000" pitchFamily="18" charset="0"/>
              <a:cs typeface="Aachen" panose="02020500000000000000" pitchFamily="18" charset="0"/>
            </a:endParaRPr>
          </a:p>
        </p:txBody>
      </p:sp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781948" y="1046501"/>
            <a:ext cx="1108923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So sánh hai phân số cùng mẫu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993147" y="1613263"/>
            <a:ext cx="9870462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5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1.1. Quy tắc (SGK-tr22)</a:t>
            </a:r>
            <a:endParaRPr lang="en-US" sz="25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014921" y="3240268"/>
            <a:ext cx="2227938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5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1.2. Áp dụng</a:t>
            </a:r>
            <a:endParaRPr lang="en-US" sz="25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054199" y="5338127"/>
            <a:ext cx="25330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Ta có: </a:t>
            </a:r>
            <a:r>
              <a:rPr lang="en-US" sz="230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230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12</a:t>
            </a:r>
            <a:r>
              <a:rPr lang="en-US" sz="2300" b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nên</a:t>
            </a:r>
            <a:endParaRPr lang="en-US" sz="23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1508405" y="3660775"/>
            <a:ext cx="3760280" cy="747612"/>
            <a:chOff x="1508405" y="3660775"/>
            <a:chExt cx="3760280" cy="747612"/>
          </a:xfrm>
        </p:grpSpPr>
        <p:sp>
          <p:nvSpPr>
            <p:cNvPr id="18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508405" y="3765456"/>
              <a:ext cx="3760280" cy="446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3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* So sánh:       và       .</a:t>
              </a:r>
              <a:endParaRPr lang="en-US" sz="23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7823561"/>
                </p:ext>
              </p:extLst>
            </p:nvPr>
          </p:nvGraphicFramePr>
          <p:xfrm>
            <a:off x="2979738" y="3660775"/>
            <a:ext cx="482220" cy="747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17" name="Equation" r:id="rId5" imgW="253800" imgH="393480" progId="Equation.DSMT4">
                    <p:embed/>
                  </p:oleObj>
                </mc:Choice>
                <mc:Fallback>
                  <p:oleObj name="Equation" r:id="rId5" imgW="253800" imgH="393480" progId="Equation.DSMT4">
                    <p:embed/>
                    <p:pic>
                      <p:nvPicPr>
                        <p:cNvPr id="14" name="Object 13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979738" y="3660775"/>
                          <a:ext cx="482220" cy="7476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7104545"/>
                </p:ext>
              </p:extLst>
            </p:nvPr>
          </p:nvGraphicFramePr>
          <p:xfrm>
            <a:off x="3852862" y="3660775"/>
            <a:ext cx="482220" cy="747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18" name="Equation" r:id="rId7" imgW="253800" imgH="393480" progId="Equation.DSMT4">
                    <p:embed/>
                  </p:oleObj>
                </mc:Choice>
                <mc:Fallback>
                  <p:oleObj name="Equation" r:id="rId7" imgW="253800" imgH="393480" progId="Equation.DSMT4">
                    <p:embed/>
                    <p:pic>
                      <p:nvPicPr>
                        <p:cNvPr id="15" name="Object 14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852862" y="3660775"/>
                          <a:ext cx="482220" cy="7476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432198"/>
              </p:ext>
            </p:extLst>
          </p:nvPr>
        </p:nvGraphicFramePr>
        <p:xfrm>
          <a:off x="9383142" y="5203628"/>
          <a:ext cx="1278396" cy="74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9" name="Equation" r:id="rId9" imgW="672840" imgH="393480" progId="Equation.DSMT4">
                  <p:embed/>
                </p:oleObj>
              </mc:Choice>
              <mc:Fallback>
                <p:oleObj name="Equation" r:id="rId9" imgW="672840" imgH="393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383142" y="5203628"/>
                        <a:ext cx="1278396" cy="747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760586" y="5064911"/>
            <a:ext cx="1027227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Ta có:</a:t>
            </a:r>
            <a:endParaRPr lang="en-US" sz="2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491086"/>
              </p:ext>
            </p:extLst>
          </p:nvPr>
        </p:nvGraphicFramePr>
        <p:xfrm>
          <a:off x="2730499" y="4949825"/>
          <a:ext cx="1278396" cy="74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0" name="Equation" r:id="rId11" imgW="672840" imgH="393480" progId="Equation.DSMT4">
                  <p:embed/>
                </p:oleObj>
              </mc:Choice>
              <mc:Fallback>
                <p:oleObj name="Equation" r:id="rId11" imgW="672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30499" y="4949825"/>
                        <a:ext cx="1278396" cy="747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814176" y="5748736"/>
            <a:ext cx="2576991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2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Mà </a:t>
            </a:r>
            <a:r>
              <a:rPr lang="en-US" sz="220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 &gt; </a:t>
            </a:r>
            <a:r>
              <a:rPr lang="en-US" sz="220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20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200" b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nên</a:t>
            </a:r>
            <a:endParaRPr lang="en-US" sz="2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635709"/>
              </p:ext>
            </p:extLst>
          </p:nvPr>
        </p:nvGraphicFramePr>
        <p:xfrm>
          <a:off x="4141788" y="4959350"/>
          <a:ext cx="1205892" cy="74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1" name="Equation" r:id="rId13" imgW="634680" imgH="393480" progId="Equation.DSMT4">
                  <p:embed/>
                </p:oleObj>
              </mc:Choice>
              <mc:Fallback>
                <p:oleObj name="Equation" r:id="rId13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41788" y="4959350"/>
                        <a:ext cx="1205892" cy="747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538896"/>
              </p:ext>
            </p:extLst>
          </p:nvPr>
        </p:nvGraphicFramePr>
        <p:xfrm>
          <a:off x="3886829" y="5600699"/>
          <a:ext cx="2774304" cy="74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2" name="Equation" r:id="rId15" imgW="1460160" imgH="393480" progId="Equation.DSMT4">
                  <p:embed/>
                </p:oleObj>
              </mc:Choice>
              <mc:Fallback>
                <p:oleObj name="Equation" r:id="rId15" imgW="1460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886829" y="5600699"/>
                        <a:ext cx="2774304" cy="747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>
          <a:xfrm>
            <a:off x="5824818" y="5760521"/>
            <a:ext cx="373945" cy="373945"/>
          </a:xfrm>
          <a:prstGeom prst="ellipse">
            <a:avLst/>
          </a:prstGeom>
          <a:noFill/>
          <a:ln w="28575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835368" y="5390462"/>
            <a:ext cx="373945" cy="37394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170813" y="4514522"/>
            <a:ext cx="2103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>
                <a:solidFill>
                  <a:srgbClr val="0000FF"/>
                </a:solidFill>
              </a:rPr>
              <a:t>Bài làm của </a:t>
            </a:r>
            <a:r>
              <a:rPr lang="en-US" sz="2200" b="1" smtClean="0">
                <a:solidFill>
                  <a:srgbClr val="0000FF"/>
                </a:solidFill>
              </a:rPr>
              <a:t>An</a:t>
            </a:r>
            <a:endParaRPr lang="en-US" sz="2200" b="1">
              <a:solidFill>
                <a:srgbClr val="0000FF"/>
              </a:solidFill>
            </a:endParaRPr>
          </a:p>
        </p:txBody>
      </p:sp>
      <p:sp>
        <p:nvSpPr>
          <p:cNvPr id="24" name="Text Box 9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242859" y="2324661"/>
            <a:ext cx="6307540" cy="93871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b="1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Trong hai phân số có </a:t>
            </a:r>
            <a:r>
              <a:rPr lang="en-US" sz="2200" b="1" i="1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cùng một mẫu</a:t>
            </a:r>
            <a:r>
              <a:rPr lang="en-US" sz="2200" b="1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dương</a:t>
            </a:r>
            <a:r>
              <a:rPr lang="en-US" sz="2200" b="1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>
              <a:spcBef>
                <a:spcPct val="50000"/>
              </a:spcBef>
            </a:pPr>
            <a:r>
              <a:rPr lang="en-US" sz="2200" b="1" i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phân số nào có tử lớn hơn thì lớn hơn.</a:t>
            </a:r>
            <a:endParaRPr lang="en-US" sz="2200" b="1" i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60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2" grpId="0"/>
      <p:bldP spid="2" grpId="0" animBg="1"/>
      <p:bldP spid="2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81948" y="564871"/>
            <a:ext cx="1108923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So sánh hai phân số không cùng mẫu</a:t>
            </a:r>
            <a:endParaRPr lang="en-US" sz="25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64117" y="1111250"/>
            <a:ext cx="9870462" cy="822325"/>
            <a:chOff x="746407" y="1111250"/>
            <a:chExt cx="9870462" cy="822325"/>
          </a:xfrm>
        </p:grpSpPr>
        <p:sp>
          <p:nvSpPr>
            <p:cNvPr id="10" name="Text Box 9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746407" y="1291628"/>
              <a:ext cx="9870462" cy="4770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50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2.1. Ví dụ : So sánh      và       .</a:t>
              </a:r>
              <a:endParaRPr lang="en-US" sz="2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5366375"/>
                </p:ext>
              </p:extLst>
            </p:nvPr>
          </p:nvGraphicFramePr>
          <p:xfrm>
            <a:off x="3669758" y="1111250"/>
            <a:ext cx="457200" cy="800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360" name="Equation" r:id="rId5" imgW="253800" imgH="444240" progId="Equation.DSMT4">
                    <p:embed/>
                  </p:oleObj>
                </mc:Choice>
                <mc:Fallback>
                  <p:oleObj name="Equation" r:id="rId5" imgW="253800" imgH="444240" progId="Equation.DSMT4">
                    <p:embed/>
                    <p:pic>
                      <p:nvPicPr>
                        <p:cNvPr id="16" name="Object 1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669758" y="1111250"/>
                          <a:ext cx="457200" cy="800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9984682"/>
                </p:ext>
              </p:extLst>
            </p:nvPr>
          </p:nvGraphicFramePr>
          <p:xfrm>
            <a:off x="4601621" y="1111250"/>
            <a:ext cx="455612" cy="822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361" name="Equation" r:id="rId7" imgW="253800" imgH="457200" progId="Equation.DSMT4">
                    <p:embed/>
                  </p:oleObj>
                </mc:Choice>
                <mc:Fallback>
                  <p:oleObj name="Equation" r:id="rId7" imgW="253800" imgH="457200" progId="Equation.DSMT4">
                    <p:embed/>
                    <p:pic>
                      <p:nvPicPr>
                        <p:cNvPr id="17" name="Object 1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601621" y="1111250"/>
                          <a:ext cx="455612" cy="822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5002213" y="2224351"/>
            <a:ext cx="105472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5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5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411467" y="4770444"/>
            <a:ext cx="2512833" cy="776288"/>
            <a:chOff x="620386" y="3879416"/>
            <a:chExt cx="2512833" cy="776288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620386" y="4031422"/>
              <a:ext cx="1325981" cy="446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457200" indent="-341313" algn="just">
                <a:buFont typeface="Arial" panose="020B0604020202020204" pitchFamily="34" charset="0"/>
                <a:buChar char="•"/>
              </a:pPr>
              <a:r>
                <a:rPr lang="en-US" sz="23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Mà</a:t>
              </a:r>
              <a:endParaRPr lang="en-US" sz="23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9215091"/>
                </p:ext>
              </p:extLst>
            </p:nvPr>
          </p:nvGraphicFramePr>
          <p:xfrm>
            <a:off x="1752094" y="3879416"/>
            <a:ext cx="1381125" cy="776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362" name="Equation" r:id="rId9" imgW="812520" imgH="457200" progId="Equation.DSMT4">
                    <p:embed/>
                  </p:oleObj>
                </mc:Choice>
                <mc:Fallback>
                  <p:oleObj name="Equation" r:id="rId9" imgW="812520" imgH="457200" progId="Equation.DSMT4">
                    <p:embed/>
                    <p:pic>
                      <p:nvPicPr>
                        <p:cNvPr id="2" name="Object 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752094" y="3879416"/>
                          <a:ext cx="1381125" cy="7762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1411467" y="5745169"/>
            <a:ext cx="2350908" cy="777875"/>
            <a:chOff x="620387" y="4880267"/>
            <a:chExt cx="2350908" cy="777875"/>
          </a:xfrm>
        </p:grpSpPr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8773679"/>
                </p:ext>
              </p:extLst>
            </p:nvPr>
          </p:nvGraphicFramePr>
          <p:xfrm>
            <a:off x="1891795" y="4880267"/>
            <a:ext cx="1079500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363" name="Equation" r:id="rId11" imgW="634680" imgH="457200" progId="Equation.DSMT4">
                    <p:embed/>
                  </p:oleObj>
                </mc:Choice>
                <mc:Fallback>
                  <p:oleObj name="Equation" r:id="rId11" imgW="634680" imgH="457200" progId="Equation.DSMT4">
                    <p:embed/>
                    <p:pic>
                      <p:nvPicPr>
                        <p:cNvPr id="5" name="Object 4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891795" y="4880267"/>
                          <a:ext cx="1079500" cy="777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620387" y="4980262"/>
              <a:ext cx="1325980" cy="446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457200" indent="-341313" algn="just">
                <a:buFont typeface="Arial" panose="020B0604020202020204" pitchFamily="34" charset="0"/>
                <a:buChar char="•"/>
              </a:pPr>
              <a:r>
                <a:rPr lang="en-US" sz="23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Vậy</a:t>
              </a:r>
              <a:endParaRPr lang="en-US" sz="23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853137" y="4791082"/>
            <a:ext cx="2011088" cy="776287"/>
            <a:chOff x="3094172" y="3909676"/>
            <a:chExt cx="2010872" cy="777185"/>
          </a:xfrm>
        </p:grpSpPr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438539"/>
                </p:ext>
              </p:extLst>
            </p:nvPr>
          </p:nvGraphicFramePr>
          <p:xfrm>
            <a:off x="4025660" y="3909676"/>
            <a:ext cx="1079384" cy="777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364" name="Equation" r:id="rId13" imgW="634680" imgH="457200" progId="Equation.DSMT4">
                    <p:embed/>
                  </p:oleObj>
                </mc:Choice>
                <mc:Fallback>
                  <p:oleObj name="Equation" r:id="rId13" imgW="634680" imgH="457200" progId="Equation.DSMT4">
                    <p:embed/>
                    <p:pic>
                      <p:nvPicPr>
                        <p:cNvPr id="3" name="Object 2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025660" y="3909676"/>
                          <a:ext cx="1079384" cy="77718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3094172" y="4026841"/>
              <a:ext cx="832935" cy="446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5887" algn="just"/>
              <a:r>
                <a:rPr lang="en-US" sz="23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nên  </a:t>
              </a:r>
              <a:endParaRPr lang="en-US" sz="23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411467" y="2764100"/>
            <a:ext cx="2724763" cy="822960"/>
            <a:chOff x="697877" y="2183395"/>
            <a:chExt cx="2724763" cy="822960"/>
          </a:xfrm>
        </p:grpSpPr>
        <p:sp>
          <p:nvSpPr>
            <p:cNvPr id="23" name="Rectangle 14"/>
            <p:cNvSpPr>
              <a:spLocks noChangeArrowheads="1"/>
            </p:cNvSpPr>
            <p:nvPr/>
          </p:nvSpPr>
          <p:spPr bwMode="auto">
            <a:xfrm>
              <a:off x="697877" y="2378801"/>
              <a:ext cx="1770184" cy="446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457200" indent="-341313" algn="just">
                <a:buFont typeface="Arial" panose="020B0604020202020204" pitchFamily="34" charset="0"/>
                <a:buChar char="•"/>
              </a:pPr>
              <a:r>
                <a:rPr lang="en-US" sz="23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 có:</a:t>
              </a:r>
              <a:endParaRPr lang="en-US" sz="23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2003435"/>
                </p:ext>
              </p:extLst>
            </p:nvPr>
          </p:nvGraphicFramePr>
          <p:xfrm>
            <a:off x="2280216" y="2183395"/>
            <a:ext cx="1142424" cy="8229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365" name="Equation" r:id="rId15" imgW="634680" imgH="457200" progId="Equation.DSMT4">
                    <p:embed/>
                  </p:oleObj>
                </mc:Choice>
                <mc:Fallback>
                  <p:oleObj name="Equation" r:id="rId15" imgW="634680" imgH="457200" progId="Equation.DSMT4">
                    <p:embed/>
                    <p:pic>
                      <p:nvPicPr>
                        <p:cNvPr id="33" name="Object 32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2280216" y="2183395"/>
                          <a:ext cx="1142424" cy="8229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Group 24"/>
          <p:cNvGrpSpPr/>
          <p:nvPr/>
        </p:nvGrpSpPr>
        <p:grpSpPr>
          <a:xfrm>
            <a:off x="1783069" y="3806828"/>
            <a:ext cx="7516506" cy="777875"/>
            <a:chOff x="1087063" y="3713020"/>
            <a:chExt cx="7516506" cy="777875"/>
          </a:xfrm>
        </p:grpSpPr>
        <p:sp>
          <p:nvSpPr>
            <p:cNvPr id="26" name="Rectangle 14"/>
            <p:cNvSpPr>
              <a:spLocks noChangeArrowheads="1"/>
            </p:cNvSpPr>
            <p:nvPr/>
          </p:nvSpPr>
          <p:spPr bwMode="auto">
            <a:xfrm>
              <a:off x="1087063" y="3861806"/>
              <a:ext cx="3135183" cy="446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115887" algn="just"/>
              <a:r>
                <a:rPr lang="en-US" sz="2300" smtClean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Quy đồng mẫu:</a:t>
              </a:r>
              <a:endParaRPr lang="en-US" sz="230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5589255"/>
                </p:ext>
              </p:extLst>
            </p:nvPr>
          </p:nvGraphicFramePr>
          <p:xfrm>
            <a:off x="3660094" y="3713020"/>
            <a:ext cx="2438400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366" name="Equation" r:id="rId17" imgW="1434960" imgH="457200" progId="Equation.DSMT4">
                    <p:embed/>
                  </p:oleObj>
                </mc:Choice>
                <mc:Fallback>
                  <p:oleObj name="Equation" r:id="rId17" imgW="1434960" imgH="457200" progId="Equation.DSMT4">
                    <p:embed/>
                    <p:pic>
                      <p:nvPicPr>
                        <p:cNvPr id="35" name="Object 34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660094" y="3713020"/>
                          <a:ext cx="2438400" cy="777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6933994"/>
                </p:ext>
              </p:extLst>
            </p:nvPr>
          </p:nvGraphicFramePr>
          <p:xfrm>
            <a:off x="6487432" y="3713020"/>
            <a:ext cx="2116137" cy="777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1367" name="Equation" r:id="rId19" imgW="1244520" imgH="457200" progId="Equation.DSMT4">
                    <p:embed/>
                  </p:oleObj>
                </mc:Choice>
                <mc:Fallback>
                  <p:oleObj name="Equation" r:id="rId19" imgW="1244520" imgH="457200" progId="Equation.DSMT4">
                    <p:embed/>
                    <p:pic>
                      <p:nvPicPr>
                        <p:cNvPr id="36" name="Object 35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6487432" y="3713020"/>
                          <a:ext cx="2116137" cy="777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Oval 28"/>
          <p:cNvSpPr/>
          <p:nvPr/>
        </p:nvSpPr>
        <p:spPr>
          <a:xfrm>
            <a:off x="5860120" y="3689810"/>
            <a:ext cx="629838" cy="952879"/>
          </a:xfrm>
          <a:prstGeom prst="ellipse">
            <a:avLst/>
          </a:prstGeom>
          <a:noFill/>
          <a:ln w="285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686934" y="3705308"/>
            <a:ext cx="629838" cy="952879"/>
          </a:xfrm>
          <a:prstGeom prst="ellipse">
            <a:avLst/>
          </a:prstGeom>
          <a:noFill/>
          <a:ln w="28575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6429551" y="1277461"/>
            <a:ext cx="5286231" cy="2205958"/>
            <a:chOff x="7677234" y="1571948"/>
            <a:chExt cx="5286231" cy="2205958"/>
          </a:xfrm>
        </p:grpSpPr>
        <p:sp>
          <p:nvSpPr>
            <p:cNvPr id="32" name="Cloud Callout 31"/>
            <p:cNvSpPr/>
            <p:nvPr/>
          </p:nvSpPr>
          <p:spPr>
            <a:xfrm>
              <a:off x="9583823" y="1571948"/>
              <a:ext cx="3379642" cy="1371729"/>
            </a:xfrm>
            <a:prstGeom prst="cloudCallout">
              <a:avLst>
                <a:gd name="adj1" fmla="val -64323"/>
                <a:gd name="adj2" fmla="val -1388"/>
              </a:avLst>
            </a:prstGeom>
            <a:solidFill>
              <a:srgbClr val="FFFF99"/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sz="2000" b="1" smtClean="0">
                  <a:solidFill>
                    <a:srgbClr val="008000"/>
                  </a:solidFill>
                </a:rPr>
                <a:t>Mình sẽ so sánh hai phân số sau khi quy đồng.</a:t>
              </a:r>
              <a:endParaRPr lang="en-US" sz="2000" b="1">
                <a:solidFill>
                  <a:srgbClr val="008000"/>
                </a:solidFill>
              </a:endParaRPr>
            </a:p>
          </p:txBody>
        </p:sp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993" t="7465" r="13395" b="32275"/>
            <a:stretch/>
          </p:blipFill>
          <p:spPr>
            <a:xfrm>
              <a:off x="7677234" y="2163082"/>
              <a:ext cx="1414758" cy="16148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807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  <p:bldP spid="29" grpId="0" animBg="1"/>
      <p:bldP spid="3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9|1.2|0.9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2.9|1.2|0.9|0.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4792</TotalTime>
  <Words>1491</Words>
  <Application>Microsoft Office PowerPoint</Application>
  <PresentationFormat>Widescreen</PresentationFormat>
  <Paragraphs>298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.VnBahamasB</vt:lpstr>
      <vt:lpstr>Aachen</vt:lpstr>
      <vt:lpstr>Arial</vt:lpstr>
      <vt:lpstr>Calibri</vt:lpstr>
      <vt:lpstr>Calibri Light</vt:lpstr>
      <vt:lpstr>Times New Roman</vt:lpstr>
      <vt:lpstr>Wingdings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THCS Thanh Cong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Ngoc Lam</dc:creator>
  <cp:lastModifiedBy>Pham Ngoc Lam</cp:lastModifiedBy>
  <cp:revision>499</cp:revision>
  <dcterms:created xsi:type="dcterms:W3CDTF">2020-04-02T14:30:59Z</dcterms:created>
  <dcterms:modified xsi:type="dcterms:W3CDTF">2020-04-08T15:42:25Z</dcterms:modified>
</cp:coreProperties>
</file>